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384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B901-598E-4A44-8890-0B1CBE09AB75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FC94-E9BE-48EE-AC02-E9680739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3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0FC94-E9BE-48EE-AC02-E9680739EA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3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5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04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37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7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1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8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8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5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3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52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Experiential Learning in Vietnam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A Teaching Method to Foster Students' Character and Competencies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Social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Links schools, families, communities</a:t>
            </a:r>
          </a:p>
          <a:p>
            <a:pPr>
              <a:defRPr sz="2000"/>
            </a:pPr>
            <a:r>
              <a:t>Students join local &amp; cultural projects</a:t>
            </a:r>
          </a:p>
          <a:p>
            <a:pPr>
              <a:defRPr sz="2000"/>
            </a:pPr>
            <a:r>
              <a:t>Learn civic responsibility &amp; heritage</a:t>
            </a:r>
          </a:p>
          <a:p>
            <a:pPr>
              <a:defRPr sz="2000"/>
            </a:pPr>
            <a:r>
              <a:t>Foundation for lifelong learning &amp; integration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Roles of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Designers of real-life activities</a:t>
            </a:r>
          </a:p>
          <a:p>
            <a:pPr>
              <a:defRPr sz="2000"/>
            </a:pPr>
            <a:r>
              <a:t>Companions &amp; co-learners</a:t>
            </a:r>
          </a:p>
          <a:p>
            <a:pPr>
              <a:defRPr sz="2000"/>
            </a:pPr>
            <a:r>
              <a:t>Guides in reflection &amp; responsibility</a:t>
            </a:r>
          </a:p>
          <a:p>
            <a:pPr>
              <a:defRPr sz="2000"/>
            </a:pPr>
            <a:r>
              <a:t>Bridge between theory &amp; practice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Roles of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Build culture of experiential learning</a:t>
            </a:r>
          </a:p>
          <a:p>
            <a:pPr>
              <a:defRPr sz="2000"/>
            </a:pPr>
            <a:r>
              <a:t>Provide safe &amp; supportive environments</a:t>
            </a:r>
          </a:p>
          <a:p>
            <a:pPr>
              <a:defRPr sz="2000"/>
            </a:pPr>
            <a:r>
              <a:t>Invest in facilities &amp; diverse programs</a:t>
            </a:r>
          </a:p>
          <a:p>
            <a:pPr>
              <a:defRPr sz="2000"/>
            </a:pPr>
            <a:r>
              <a:t>Help students discover passion &amp; potential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Roles of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Encourage participation in activities</a:t>
            </a:r>
          </a:p>
          <a:p>
            <a:pPr>
              <a:defRPr sz="2000"/>
            </a:pPr>
            <a:r>
              <a:t>Cooperate with schools</a:t>
            </a:r>
          </a:p>
          <a:p>
            <a:pPr>
              <a:defRPr sz="2000"/>
            </a:pPr>
            <a:r>
              <a:t>Provide resources &amp; guidance</a:t>
            </a:r>
          </a:p>
          <a:p>
            <a:pPr>
              <a:defRPr sz="2000"/>
            </a:pPr>
            <a:r>
              <a:t>Strengthen family bonds &amp; child development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Measures to Enhance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Teacher training: project/problem-based learning</a:t>
            </a:r>
          </a:p>
          <a:p>
            <a:pPr>
              <a:defRPr sz="2000"/>
            </a:pPr>
            <a:r>
              <a:t>Innovative assessment: portfolios, rubrics</a:t>
            </a:r>
          </a:p>
          <a:p>
            <a:pPr>
              <a:defRPr sz="2000"/>
            </a:pPr>
            <a:r>
              <a:t>Partnerships: businesses, NGOs, museums</a:t>
            </a:r>
          </a:p>
          <a:p>
            <a:pPr>
              <a:defRPr sz="2000"/>
            </a:pPr>
            <a:r>
              <a:t>Infrastructure &amp; resources: flexible scheduling</a:t>
            </a:r>
          </a:p>
          <a:p>
            <a:pPr>
              <a:defRPr sz="2000"/>
            </a:pPr>
            <a:r>
              <a:t>Student voice: co-design activities</a:t>
            </a:r>
          </a:p>
          <a:p>
            <a:pPr>
              <a:defRPr sz="2000"/>
            </a:pPr>
            <a:r>
              <a:t>Policy support &amp; monitoring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Experiential learning = modern education trend</a:t>
            </a:r>
          </a:p>
          <a:p>
            <a:pPr>
              <a:defRPr sz="2000"/>
            </a:pPr>
            <a:r>
              <a:t>Fosters qualities &amp; competencies</a:t>
            </a:r>
          </a:p>
          <a:p>
            <a:pPr>
              <a:defRPr sz="2000"/>
            </a:pPr>
            <a:r>
              <a:t>Requires collaboration: teachers, schools, parents</a:t>
            </a:r>
          </a:p>
          <a:p>
            <a:pPr>
              <a:defRPr sz="2000"/>
            </a:pPr>
            <a:r>
              <a:t>Prepares students for 21st-century global challenges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8466-378E-0784-6629-20713B2C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/>
              <a:t>Children having fun during a school trip</a:t>
            </a:r>
            <a:br>
              <a:rPr lang="en-US" sz="2800" i="1" dirty="0"/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027BCB-4B8E-0E56-ABC1-79CCAB067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92" y="2066150"/>
            <a:ext cx="559434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4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5ED9-6347-ED93-6B43-A417A1C3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 </a:t>
            </a:r>
            <a:r>
              <a:rPr lang="en-US" sz="2800" b="1" i="1" dirty="0"/>
              <a:t>A field trip to historical sites</a:t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B270F1-C6E4-8C0E-A1ED-27E8E9E2B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55" y="2052638"/>
            <a:ext cx="629521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7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6D43-0312-E69A-0490-647E37B1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Working in lab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C25411-21FF-6D72-E0D7-A6FEBC42F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2" y="2052638"/>
            <a:ext cx="629994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6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8A0B-E417-EFA8-CF8A-454A266A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 Learning to make traditional dish for </a:t>
            </a:r>
            <a:br>
              <a:rPr lang="en-US" sz="2400" b="1" dirty="0"/>
            </a:br>
            <a:r>
              <a:rPr lang="en-US" sz="2400" b="1" dirty="0"/>
              <a:t>Cold Food Festival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B76884-3152-79B8-FC3E-EDA043879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2" y="2052638"/>
            <a:ext cx="572800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5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Experiential learning = method &amp; philosophy</a:t>
            </a:r>
          </a:p>
          <a:p>
            <a:pPr>
              <a:defRPr sz="2000"/>
            </a:pPr>
            <a:r>
              <a:t>Learners participate, explore, reflect</a:t>
            </a:r>
          </a:p>
          <a:p>
            <a:pPr>
              <a:defRPr sz="2000"/>
            </a:pPr>
            <a:r>
              <a:t>Inspired by Dewey, Piaget, Vygotsky</a:t>
            </a:r>
          </a:p>
          <a:p>
            <a:pPr>
              <a:defRPr sz="2000"/>
            </a:pPr>
            <a:r>
              <a:t>Supports Vietnam’s education reform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7BB7-591D-CB21-67BB-406E47C0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Little chefs making pasta for school meals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F4AD9D-5641-2535-2971-3AA93E712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62" y="2052638"/>
            <a:ext cx="560020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7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9ED5-3B95-C617-737E-179F973F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Teachers showing children how to make "Banh Chung -traditional sticky rice dish" </a:t>
            </a:r>
            <a:br>
              <a:rPr lang="en-US" sz="2400" b="1" dirty="0"/>
            </a:br>
            <a:r>
              <a:rPr lang="en-US" sz="2400" b="1" dirty="0"/>
              <a:t>for Lunar New Year Festival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E9B4EF-12F5-23F5-FB1B-440823D75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348365"/>
            <a:ext cx="6711950" cy="37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8729-0259-F579-AEDE-B94BFE30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Learning by </a:t>
            </a:r>
            <a:r>
              <a:rPr lang="en-US" sz="2800" b="1" dirty="0" err="1"/>
              <a:t>practising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F3298F-6F67-78BD-6CFB-38155DAF2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294665"/>
            <a:ext cx="6711950" cy="37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4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E8CE-8D5F-32BB-FE1A-E8E7E3D1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i="1" dirty="0"/>
              <a:t> A day out to Van Phuc Silk Village to learn from artisans about mulberry worm life cycle and how to weave silk thread and how to dye silk  cloth</a:t>
            </a:r>
            <a:br>
              <a:rPr lang="en-US" sz="2000" i="1" dirty="0"/>
            </a:b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78FB2D-D373-C9EB-C9CA-9BFEA211A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028492"/>
            <a:ext cx="6711950" cy="34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Experiential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Learning through real-life contexts</a:t>
            </a:r>
          </a:p>
          <a:p>
            <a:pPr>
              <a:defRPr sz="2000"/>
            </a:pPr>
            <a:r>
              <a:t>Students apply knowledge &amp; skills</a:t>
            </a:r>
          </a:p>
          <a:p>
            <a:pPr>
              <a:defRPr sz="2000"/>
            </a:pPr>
            <a:r>
              <a:t>Encourages critical thinking &amp; creativity</a:t>
            </a:r>
          </a:p>
          <a:p>
            <a:pPr>
              <a:defRPr sz="2000"/>
            </a:pPr>
            <a:r>
              <a:t>Assessment: process + outcomes + growth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It Matters in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Supports education program goals</a:t>
            </a:r>
          </a:p>
          <a:p>
            <a:pPr>
              <a:defRPr sz="2000"/>
            </a:pPr>
            <a:r>
              <a:t>Character: autonomy, honesty, compassion</a:t>
            </a:r>
          </a:p>
          <a:p>
            <a:pPr>
              <a:defRPr sz="2000"/>
            </a:pPr>
            <a:r>
              <a:t>Competency: collaboration, creativity, communication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Experiential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Extracurricular: field trips, clubs, life skills</a:t>
            </a:r>
          </a:p>
          <a:p>
            <a:pPr>
              <a:defRPr sz="2000"/>
            </a:pPr>
            <a:r>
              <a:t>Project-based: tree planting, art projects</a:t>
            </a:r>
          </a:p>
          <a:p>
            <a:pPr>
              <a:defRPr sz="2000"/>
            </a:pPr>
            <a:r>
              <a:t>STEM/STEAM: experiments, product design</a:t>
            </a:r>
          </a:p>
          <a:p>
            <a:pPr>
              <a:defRPr sz="2000"/>
            </a:pPr>
            <a:r>
              <a:t>Career experiences: internships, enterprise visits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Benefits for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Proactive &amp; confident learners</a:t>
            </a:r>
          </a:p>
          <a:p>
            <a:pPr>
              <a:defRPr sz="2000"/>
            </a:pPr>
            <a:r>
              <a:t>Improved teamwork &amp; collaboration</a:t>
            </a:r>
          </a:p>
          <a:p>
            <a:pPr>
              <a:defRPr sz="2000"/>
            </a:pPr>
            <a:r>
              <a:t>Better problem-solving &amp; creative thinking</a:t>
            </a:r>
          </a:p>
          <a:p>
            <a:pPr>
              <a:defRPr sz="2000"/>
            </a:pPr>
            <a:r>
              <a:t>Comprehensive growth in knowledge, skills, attitudes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Limited awareness (teachers &amp; parents)</a:t>
            </a:r>
          </a:p>
          <a:p>
            <a:pPr>
              <a:defRPr sz="2000"/>
            </a:pPr>
            <a:r>
              <a:t>Insufficient facilities &amp; resources</a:t>
            </a:r>
          </a:p>
          <a:p>
            <a:pPr>
              <a:defRPr sz="2000"/>
            </a:pPr>
            <a:r>
              <a:t>Lack of consistent guidelines</a:t>
            </a:r>
          </a:p>
          <a:p>
            <a:pPr>
              <a:defRPr sz="2000"/>
            </a:pPr>
            <a:r>
              <a:t>Difficulties assessing competencies &amp; soft skills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Character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Responsibility, discipline, honesty</a:t>
            </a:r>
          </a:p>
          <a:p>
            <a:pPr>
              <a:defRPr sz="2000"/>
            </a:pPr>
            <a:r>
              <a:t>Cooperation, compassion, empathy</a:t>
            </a:r>
          </a:p>
          <a:p>
            <a:pPr>
              <a:defRPr sz="2000"/>
            </a:pPr>
            <a:r>
              <a:t>Confidence, perseverance, resilience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Competency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Problem-solving &amp; critical thinking</a:t>
            </a:r>
          </a:p>
          <a:p>
            <a:pPr>
              <a:defRPr sz="2000"/>
            </a:pPr>
            <a:r>
              <a:t>Creativity &amp; innovation</a:t>
            </a:r>
          </a:p>
          <a:p>
            <a:pPr>
              <a:defRPr sz="2000"/>
            </a:pPr>
            <a:r>
              <a:t>Communication &amp; teamwork</a:t>
            </a:r>
          </a:p>
          <a:p>
            <a:pPr>
              <a:defRPr sz="2000"/>
            </a:pPr>
            <a:r>
              <a:t>Technology use &amp; adaptability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448</Words>
  <Application>Microsoft Office PowerPoint</Application>
  <PresentationFormat>On-screen Show (4:3)</PresentationFormat>
  <Paragraphs>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Century Gothic</vt:lpstr>
      <vt:lpstr>Wingdings 3</vt:lpstr>
      <vt:lpstr>Ion</vt:lpstr>
      <vt:lpstr>Experiential Learning in Vietnam</vt:lpstr>
      <vt:lpstr>Introduction</vt:lpstr>
      <vt:lpstr>What is Experiential Learning?</vt:lpstr>
      <vt:lpstr>Why It Matters in Vietnam</vt:lpstr>
      <vt:lpstr>Models of Experiential Learning</vt:lpstr>
      <vt:lpstr>Benefits for Students</vt:lpstr>
      <vt:lpstr>Challenges</vt:lpstr>
      <vt:lpstr>Character Development</vt:lpstr>
      <vt:lpstr>Competency Development</vt:lpstr>
      <vt:lpstr>Social Connection</vt:lpstr>
      <vt:lpstr>Roles of Teachers</vt:lpstr>
      <vt:lpstr>Roles of Schools</vt:lpstr>
      <vt:lpstr>Roles of Parents</vt:lpstr>
      <vt:lpstr>Measures to Enhance Effectiveness</vt:lpstr>
      <vt:lpstr>Conclusion</vt:lpstr>
      <vt:lpstr>Children having fun during a school trip </vt:lpstr>
      <vt:lpstr> A field trip to historical sites </vt:lpstr>
      <vt:lpstr>Working in lab</vt:lpstr>
      <vt:lpstr> Learning to make traditional dish for  Cold Food Festival</vt:lpstr>
      <vt:lpstr>Little chefs making pasta for school meals</vt:lpstr>
      <vt:lpstr>Teachers showing children how to make "Banh Chung -traditional sticky rice dish"  for Lunar New Year Festival</vt:lpstr>
      <vt:lpstr>Learning by practising</vt:lpstr>
      <vt:lpstr> A day out to Van Phuc Silk Village to learn from artisans about mulberry worm life cycle and how to weave silk thread and how to dye silk  cloth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Hằng Hoàng</dc:creator>
  <cp:keywords/>
  <dc:description>generated using python-pptx</dc:description>
  <cp:lastModifiedBy>Admin</cp:lastModifiedBy>
  <cp:revision>7</cp:revision>
  <dcterms:created xsi:type="dcterms:W3CDTF">2013-01-27T09:14:16Z</dcterms:created>
  <dcterms:modified xsi:type="dcterms:W3CDTF">2025-08-20T13:50:03Z</dcterms:modified>
  <cp:category/>
</cp:coreProperties>
</file>