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Century Gothic Paneuropean Bold" charset="1" panose="020B0702020202020204"/>
      <p:regular r:id="rId28"/>
    </p:embeddedFont>
    <p:embeddedFont>
      <p:font typeface="Aristotelica Pro" charset="1" panose="000005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3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3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jpe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13.jpeg" Type="http://schemas.openxmlformats.org/officeDocument/2006/relationships/image"/><Relationship Id="rId9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2.png" Type="http://schemas.openxmlformats.org/officeDocument/2006/relationships/image"/><Relationship Id="rId5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3169046" y="8881831"/>
            <a:ext cx="1194990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4411364" y="3139578"/>
            <a:ext cx="9476646" cy="4393515"/>
            <a:chOff x="0" y="0"/>
            <a:chExt cx="12635528" cy="58580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156835" y="161706"/>
              <a:ext cx="5478692" cy="5478692"/>
            </a:xfrm>
            <a:custGeom>
              <a:avLst/>
              <a:gdLst/>
              <a:ahLst/>
              <a:cxnLst/>
              <a:rect r="r" b="b" t="t" l="l"/>
              <a:pathLst>
                <a:path h="5478692" w="5478692">
                  <a:moveTo>
                    <a:pt x="0" y="0"/>
                  </a:moveTo>
                  <a:lnTo>
                    <a:pt x="5478693" y="0"/>
                  </a:lnTo>
                  <a:lnTo>
                    <a:pt x="5478693" y="5478692"/>
                  </a:lnTo>
                  <a:lnTo>
                    <a:pt x="0" y="5478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7156835" y="5178665"/>
              <a:ext cx="5478692" cy="499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86"/>
                </a:lnSpc>
                <a:spcBef>
                  <a:spcPct val="0"/>
                </a:spcBef>
              </a:pPr>
              <a:r>
                <a:rPr lang="en-US" b="true" sz="2347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168672" cy="5858019"/>
            </a:xfrm>
            <a:custGeom>
              <a:avLst/>
              <a:gdLst/>
              <a:ahLst/>
              <a:cxnLst/>
              <a:rect r="r" b="b" t="t" l="l"/>
              <a:pathLst>
                <a:path h="5858019" w="6168672">
                  <a:moveTo>
                    <a:pt x="0" y="0"/>
                  </a:moveTo>
                  <a:lnTo>
                    <a:pt x="6168672" y="0"/>
                  </a:lnTo>
                  <a:lnTo>
                    <a:pt x="6168672" y="5858019"/>
                  </a:lnTo>
                  <a:lnTo>
                    <a:pt x="0" y="58580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177947">
            <a:off x="-1689517" y="6909528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937957" y="9126522"/>
            <a:ext cx="8412086" cy="57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8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56925" y="1556388"/>
            <a:ext cx="13974151" cy="1494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US" b="true" sz="5600" spc="-72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39th ASEAN Council of Teachers + Korea (ACT+1) Convention 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11242" y="7647392"/>
            <a:ext cx="11965453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8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Educators – Humanising Education Amidst</a:t>
            </a:r>
            <a:r>
              <a:rPr lang="en-US" sz="3999" spc="8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 Rapidly Changing Landscapes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157984" y="2630039"/>
            <a:ext cx="10406436" cy="5523490"/>
          </a:xfrm>
          <a:custGeom>
            <a:avLst/>
            <a:gdLst/>
            <a:ahLst/>
            <a:cxnLst/>
            <a:rect r="r" b="b" t="t" l="l"/>
            <a:pathLst>
              <a:path h="5523490" w="10406436">
                <a:moveTo>
                  <a:pt x="0" y="0"/>
                </a:moveTo>
                <a:lnTo>
                  <a:pt x="10406435" y="0"/>
                </a:lnTo>
                <a:lnTo>
                  <a:pt x="10406435" y="5523490"/>
                </a:lnTo>
                <a:lnTo>
                  <a:pt x="0" y="55234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598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Technology and Humanisation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00246" y="3817620"/>
            <a:ext cx="3500035" cy="2689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AI Tools: Feedb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ack, lesson adaptation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157450" y="1835941"/>
            <a:ext cx="8383445" cy="7422359"/>
          </a:xfrm>
          <a:custGeom>
            <a:avLst/>
            <a:gdLst/>
            <a:ahLst/>
            <a:cxnLst/>
            <a:rect r="r" b="b" t="t" l="l"/>
            <a:pathLst>
              <a:path h="7422359" w="8383445">
                <a:moveTo>
                  <a:pt x="0" y="0"/>
                </a:moveTo>
                <a:lnTo>
                  <a:pt x="8383444" y="0"/>
                </a:lnTo>
                <a:lnTo>
                  <a:pt x="8383444" y="7422359"/>
                </a:lnTo>
                <a:lnTo>
                  <a:pt x="0" y="74223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Technology and Humanisation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76308" y="3484245"/>
            <a:ext cx="5085343" cy="335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EdTech Masterplan 2030: </a:t>
            </a:r>
          </a:p>
          <a:p>
            <a:pPr algn="l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Digit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al skills, human-centric tech use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660681" y="3312782"/>
            <a:ext cx="4966637" cy="5604104"/>
          </a:xfrm>
          <a:custGeom>
            <a:avLst/>
            <a:gdLst/>
            <a:ahLst/>
            <a:cxnLst/>
            <a:rect r="r" b="b" t="t" l="l"/>
            <a:pathLst>
              <a:path h="5604104" w="4966637">
                <a:moveTo>
                  <a:pt x="0" y="0"/>
                </a:moveTo>
                <a:lnTo>
                  <a:pt x="4966638" y="0"/>
                </a:lnTo>
                <a:lnTo>
                  <a:pt x="4966638" y="5604105"/>
                </a:lnTo>
                <a:lnTo>
                  <a:pt x="0" y="5604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Challenges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48553" y="2227120"/>
            <a:ext cx="11990895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Balancing academic rigour 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and well-being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186633" y="3226141"/>
            <a:ext cx="9914735" cy="5581917"/>
          </a:xfrm>
          <a:custGeom>
            <a:avLst/>
            <a:gdLst/>
            <a:ahLst/>
            <a:cxnLst/>
            <a:rect r="r" b="b" t="t" l="l"/>
            <a:pathLst>
              <a:path h="5581917" w="9914735">
                <a:moveTo>
                  <a:pt x="0" y="0"/>
                </a:moveTo>
                <a:lnTo>
                  <a:pt x="9914734" y="0"/>
                </a:lnTo>
                <a:lnTo>
                  <a:pt x="9914734" y="5581918"/>
                </a:lnTo>
                <a:lnTo>
                  <a:pt x="0" y="55819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Challenges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48553" y="2227120"/>
            <a:ext cx="11990895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Teacher workload 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and retention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120319" y="3210006"/>
            <a:ext cx="10047362" cy="5613964"/>
          </a:xfrm>
          <a:custGeom>
            <a:avLst/>
            <a:gdLst/>
            <a:ahLst/>
            <a:cxnLst/>
            <a:rect r="r" b="b" t="t" l="l"/>
            <a:pathLst>
              <a:path h="5613964" w="10047362">
                <a:moveTo>
                  <a:pt x="0" y="0"/>
                </a:moveTo>
                <a:lnTo>
                  <a:pt x="10047362" y="0"/>
                </a:lnTo>
                <a:lnTo>
                  <a:pt x="10047362" y="5613964"/>
                </a:lnTo>
                <a:lnTo>
                  <a:pt x="0" y="56139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Challenges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48553" y="2227120"/>
            <a:ext cx="11990895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Equity and inclusion for 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diverse learners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289558" y="3583480"/>
            <a:ext cx="9708885" cy="5461248"/>
          </a:xfrm>
          <a:custGeom>
            <a:avLst/>
            <a:gdLst/>
            <a:ahLst/>
            <a:cxnLst/>
            <a:rect r="r" b="b" t="t" l="l"/>
            <a:pathLst>
              <a:path h="5461248" w="9708885">
                <a:moveTo>
                  <a:pt x="0" y="0"/>
                </a:moveTo>
                <a:lnTo>
                  <a:pt x="9708884" y="0"/>
                </a:lnTo>
                <a:lnTo>
                  <a:pt x="9708884" y="5461247"/>
                </a:lnTo>
                <a:lnTo>
                  <a:pt x="0" y="5461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Challenges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18905" y="2055670"/>
            <a:ext cx="9250190" cy="135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AI &amp; EdTech for p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ersonalisation and admin support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5242536" y="3296063"/>
            <a:ext cx="7802928" cy="5962237"/>
          </a:xfrm>
          <a:custGeom>
            <a:avLst/>
            <a:gdLst/>
            <a:ahLst/>
            <a:cxnLst/>
            <a:rect r="r" b="b" t="t" l="l"/>
            <a:pathLst>
              <a:path h="5962237" w="7802928">
                <a:moveTo>
                  <a:pt x="0" y="0"/>
                </a:moveTo>
                <a:lnTo>
                  <a:pt x="7802928" y="0"/>
                </a:lnTo>
                <a:lnTo>
                  <a:pt x="7802928" y="5962237"/>
                </a:lnTo>
                <a:lnTo>
                  <a:pt x="0" y="59622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Opportunities Ahead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36505" y="1939703"/>
            <a:ext cx="10414989" cy="135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Deeper p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rofessional development and career pathways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5250960" y="3410664"/>
            <a:ext cx="7786079" cy="5847636"/>
          </a:xfrm>
          <a:custGeom>
            <a:avLst/>
            <a:gdLst/>
            <a:ahLst/>
            <a:cxnLst/>
            <a:rect r="r" b="b" t="t" l="l"/>
            <a:pathLst>
              <a:path h="5847636" w="7786079">
                <a:moveTo>
                  <a:pt x="0" y="0"/>
                </a:moveTo>
                <a:lnTo>
                  <a:pt x="7786080" y="0"/>
                </a:lnTo>
                <a:lnTo>
                  <a:pt x="7786080" y="5847636"/>
                </a:lnTo>
                <a:lnTo>
                  <a:pt x="0" y="5847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Opportunities Ahead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36505" y="1939703"/>
            <a:ext cx="10414989" cy="135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Whole-of-society pa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rtnerships (families, industry, community)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845849" y="3902931"/>
            <a:ext cx="12596302" cy="3416747"/>
          </a:xfrm>
          <a:custGeom>
            <a:avLst/>
            <a:gdLst/>
            <a:ahLst/>
            <a:cxnLst/>
            <a:rect r="r" b="b" t="t" l="l"/>
            <a:pathLst>
              <a:path h="3416747" w="12596302">
                <a:moveTo>
                  <a:pt x="0" y="0"/>
                </a:moveTo>
                <a:lnTo>
                  <a:pt x="12596302" y="0"/>
                </a:lnTo>
                <a:lnTo>
                  <a:pt x="12596302" y="3416746"/>
                </a:lnTo>
                <a:lnTo>
                  <a:pt x="0" y="3416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Conclusion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20788" y="2830432"/>
            <a:ext cx="14046424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Singapore’s commitment 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to humanising education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131925" y="3333179"/>
            <a:ext cx="6024150" cy="6014464"/>
          </a:xfrm>
          <a:custGeom>
            <a:avLst/>
            <a:gdLst/>
            <a:ahLst/>
            <a:cxnLst/>
            <a:rect r="r" b="b" t="t" l="l"/>
            <a:pathLst>
              <a:path h="6014464" w="6024150">
                <a:moveTo>
                  <a:pt x="0" y="0"/>
                </a:moveTo>
                <a:lnTo>
                  <a:pt x="6024150" y="0"/>
                </a:lnTo>
                <a:lnTo>
                  <a:pt x="6024150" y="6014465"/>
                </a:lnTo>
                <a:lnTo>
                  <a:pt x="0" y="6014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Conclusion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20788" y="2086096"/>
            <a:ext cx="14046424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Teachers at the heart 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of transformation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301582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8685831" y="4873659"/>
            <a:ext cx="8630763" cy="3714353"/>
          </a:xfrm>
          <a:custGeom>
            <a:avLst/>
            <a:gdLst/>
            <a:ahLst/>
            <a:cxnLst/>
            <a:rect r="r" b="b" t="t" l="l"/>
            <a:pathLst>
              <a:path h="3714353" w="8630763">
                <a:moveTo>
                  <a:pt x="0" y="0"/>
                </a:moveTo>
                <a:lnTo>
                  <a:pt x="8630763" y="0"/>
                </a:lnTo>
                <a:lnTo>
                  <a:pt x="8630763" y="3714354"/>
                </a:lnTo>
                <a:lnTo>
                  <a:pt x="0" y="37143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333084"/>
            <a:ext cx="13041796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Defining Humanising Education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2605" y="1962844"/>
            <a:ext cx="15811864" cy="202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Learner-centred, empathetic, inclusive</a:t>
            </a:r>
          </a:p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Focus on whole-person development</a:t>
            </a:r>
          </a:p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Beyond academics: emotional, social, ethical growth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75949" y="5051261"/>
            <a:ext cx="6209874" cy="167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spc="8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“In order for learni</a:t>
            </a:r>
            <a:r>
              <a:rPr lang="en-US" sz="3999" spc="87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ng to personalised, it needs to be humanising.”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194330" y="2993854"/>
            <a:ext cx="9899341" cy="5594159"/>
          </a:xfrm>
          <a:custGeom>
            <a:avLst/>
            <a:gdLst/>
            <a:ahLst/>
            <a:cxnLst/>
            <a:rect r="r" b="b" t="t" l="l"/>
            <a:pathLst>
              <a:path h="5594159" w="9899341">
                <a:moveTo>
                  <a:pt x="0" y="0"/>
                </a:moveTo>
                <a:lnTo>
                  <a:pt x="9899340" y="0"/>
                </a:lnTo>
                <a:lnTo>
                  <a:pt x="9899340" y="5594159"/>
                </a:lnTo>
                <a:lnTo>
                  <a:pt x="0" y="5594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Conclusion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20788" y="2086096"/>
            <a:ext cx="14046424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Preparing learners to lead, care, 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and thrive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017445" y="2021074"/>
            <a:ext cx="10253111" cy="6741420"/>
          </a:xfrm>
          <a:custGeom>
            <a:avLst/>
            <a:gdLst/>
            <a:ahLst/>
            <a:cxnLst/>
            <a:rect r="r" b="b" t="t" l="l"/>
            <a:pathLst>
              <a:path h="6741420" w="10253111">
                <a:moveTo>
                  <a:pt x="0" y="0"/>
                </a:moveTo>
                <a:lnTo>
                  <a:pt x="10253110" y="0"/>
                </a:lnTo>
                <a:lnTo>
                  <a:pt x="10253110" y="6741420"/>
                </a:lnTo>
                <a:lnTo>
                  <a:pt x="0" y="67414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Questions &amp; Answers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3169046" y="9263062"/>
            <a:ext cx="1194990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177947">
            <a:off x="-1689517" y="6909528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092363" y="813610"/>
            <a:ext cx="8103275" cy="1701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b="true" sz="12499" spc="-162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Thank You!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569104" y="3139578"/>
            <a:ext cx="11149792" cy="5169210"/>
            <a:chOff x="0" y="0"/>
            <a:chExt cx="14866389" cy="68922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420408" y="190256"/>
              <a:ext cx="6445981" cy="6445981"/>
            </a:xfrm>
            <a:custGeom>
              <a:avLst/>
              <a:gdLst/>
              <a:ahLst/>
              <a:cxnLst/>
              <a:rect r="r" b="b" t="t" l="l"/>
              <a:pathLst>
                <a:path h="6445981" w="6445981">
                  <a:moveTo>
                    <a:pt x="0" y="0"/>
                  </a:moveTo>
                  <a:lnTo>
                    <a:pt x="6445981" y="0"/>
                  </a:lnTo>
                  <a:lnTo>
                    <a:pt x="6445981" y="6445981"/>
                  </a:lnTo>
                  <a:lnTo>
                    <a:pt x="0" y="6445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8420408" y="6080659"/>
              <a:ext cx="6445981" cy="5994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67"/>
                </a:lnSpc>
                <a:spcBef>
                  <a:spcPct val="0"/>
                </a:spcBef>
              </a:pPr>
              <a:r>
                <a:rPr lang="en-US" b="true" sz="276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257780" cy="6892280"/>
            </a:xfrm>
            <a:custGeom>
              <a:avLst/>
              <a:gdLst/>
              <a:ahLst/>
              <a:cxnLst/>
              <a:rect r="r" b="b" t="t" l="l"/>
              <a:pathLst>
                <a:path h="6892280" w="7257780">
                  <a:moveTo>
                    <a:pt x="0" y="0"/>
                  </a:moveTo>
                  <a:lnTo>
                    <a:pt x="7257780" y="0"/>
                  </a:lnTo>
                  <a:lnTo>
                    <a:pt x="7257780" y="6892280"/>
                  </a:lnTo>
                  <a:lnTo>
                    <a:pt x="0" y="6892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943794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276532" y="4018103"/>
            <a:ext cx="5734937" cy="5240197"/>
          </a:xfrm>
          <a:custGeom>
            <a:avLst/>
            <a:gdLst/>
            <a:ahLst/>
            <a:cxnLst/>
            <a:rect r="r" b="b" t="t" l="l"/>
            <a:pathLst>
              <a:path h="5240197" w="5734937">
                <a:moveTo>
                  <a:pt x="0" y="0"/>
                </a:moveTo>
                <a:lnTo>
                  <a:pt x="5734936" y="0"/>
                </a:lnTo>
                <a:lnTo>
                  <a:pt x="5734936" y="5240197"/>
                </a:lnTo>
                <a:lnTo>
                  <a:pt x="0" y="52401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333084"/>
            <a:ext cx="13910397" cy="2228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Frameworks Supporting Humanising Education</a:t>
            </a:r>
          </a:p>
          <a:p>
            <a:pPr algn="l">
              <a:lnSpc>
                <a:spcPts val="582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46400" y="2490293"/>
            <a:ext cx="11595201" cy="135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Teaching Practi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ce (STP)</a:t>
            </a:r>
          </a:p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Reflective Practice, Positive Relationships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943794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078380" y="3641347"/>
            <a:ext cx="6131240" cy="5852059"/>
          </a:xfrm>
          <a:custGeom>
            <a:avLst/>
            <a:gdLst/>
            <a:ahLst/>
            <a:cxnLst/>
            <a:rect r="r" b="b" t="t" l="l"/>
            <a:pathLst>
              <a:path h="5852059" w="6131240">
                <a:moveTo>
                  <a:pt x="0" y="0"/>
                </a:moveTo>
                <a:lnTo>
                  <a:pt x="6131240" y="0"/>
                </a:lnTo>
                <a:lnTo>
                  <a:pt x="6131240" y="5852059"/>
                </a:lnTo>
                <a:lnTo>
                  <a:pt x="0" y="58520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333084"/>
            <a:ext cx="13910397" cy="2228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Frameworks Supporting Humanising Education</a:t>
            </a:r>
          </a:p>
          <a:p>
            <a:pPr algn="l">
              <a:lnSpc>
                <a:spcPts val="582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46400" y="2284987"/>
            <a:ext cx="11595201" cy="135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21CC Framework</a:t>
            </a:r>
          </a:p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Core valu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es, SEL, emerging competencies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943794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5518492" y="3904158"/>
            <a:ext cx="7251016" cy="5443486"/>
          </a:xfrm>
          <a:custGeom>
            <a:avLst/>
            <a:gdLst/>
            <a:ahLst/>
            <a:cxnLst/>
            <a:rect r="r" b="b" t="t" l="l"/>
            <a:pathLst>
              <a:path h="5443486" w="7251016">
                <a:moveTo>
                  <a:pt x="0" y="0"/>
                </a:moveTo>
                <a:lnTo>
                  <a:pt x="7251016" y="0"/>
                </a:lnTo>
                <a:lnTo>
                  <a:pt x="7251016" y="5443486"/>
                </a:lnTo>
                <a:lnTo>
                  <a:pt x="0" y="5443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333084"/>
            <a:ext cx="13910397" cy="2228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Frameworks Supporting Humanising Education</a:t>
            </a:r>
          </a:p>
          <a:p>
            <a:pPr algn="l">
              <a:lnSpc>
                <a:spcPts val="582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2190" y="2284987"/>
            <a:ext cx="15723621" cy="1356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Desired Outcomes of Education (DOE)</a:t>
            </a:r>
          </a:p>
          <a:p>
            <a:pPr algn="ctr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Confident, self-direct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ed, active, and concerned citizens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419744" y="4644147"/>
            <a:ext cx="3434257" cy="1705486"/>
            <a:chOff x="0" y="0"/>
            <a:chExt cx="812800" cy="4036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3645"/>
            </a:xfrm>
            <a:custGeom>
              <a:avLst/>
              <a:gdLst/>
              <a:ahLst/>
              <a:cxnLst/>
              <a:rect r="r" b="b" t="t" l="l"/>
              <a:pathLst>
                <a:path h="40364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3645"/>
                  </a:lnTo>
                  <a:lnTo>
                    <a:pt x="0" y="403645"/>
                  </a:lnTo>
                  <a:close/>
                </a:path>
              </a:pathLst>
            </a:custGeom>
            <a:solidFill>
              <a:srgbClr val="497DBA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12800" cy="441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 u="sng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1959 - 1978</a:t>
              </a:r>
            </a:p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Survival Driven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616001" y="4644147"/>
            <a:ext cx="3434257" cy="1705486"/>
            <a:chOff x="0" y="0"/>
            <a:chExt cx="812800" cy="40364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403645"/>
            </a:xfrm>
            <a:custGeom>
              <a:avLst/>
              <a:gdLst/>
              <a:ahLst/>
              <a:cxnLst/>
              <a:rect r="r" b="b" t="t" l="l"/>
              <a:pathLst>
                <a:path h="40364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3645"/>
                  </a:lnTo>
                  <a:lnTo>
                    <a:pt x="0" y="403645"/>
                  </a:lnTo>
                  <a:close/>
                </a:path>
              </a:pathLst>
            </a:custGeom>
            <a:solidFill>
              <a:srgbClr val="04B153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12800" cy="441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 u="sng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1976 - 1996</a:t>
              </a:r>
            </a:p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EFFICIENCY DRIVEN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>
            <a:off x="4854001" y="5496890"/>
            <a:ext cx="762000" cy="0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6" id="16"/>
          <p:cNvGrpSpPr/>
          <p:nvPr/>
        </p:nvGrpSpPr>
        <p:grpSpPr>
          <a:xfrm rot="0">
            <a:off x="9813292" y="4644147"/>
            <a:ext cx="3434257" cy="1705486"/>
            <a:chOff x="0" y="0"/>
            <a:chExt cx="812800" cy="40364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403645"/>
            </a:xfrm>
            <a:custGeom>
              <a:avLst/>
              <a:gdLst/>
              <a:ahLst/>
              <a:cxnLst/>
              <a:rect r="r" b="b" t="t" l="l"/>
              <a:pathLst>
                <a:path h="40364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3645"/>
                  </a:lnTo>
                  <a:lnTo>
                    <a:pt x="0" y="403645"/>
                  </a:lnTo>
                  <a:close/>
                </a:path>
              </a:pathLst>
            </a:custGeom>
            <a:solidFill>
              <a:srgbClr val="ED9E5D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12800" cy="441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 u="sng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1997 - 2011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true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Ability Based, </a:t>
              </a:r>
            </a:p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Aspiration Driven</a:t>
              </a:r>
            </a:p>
          </p:txBody>
        </p:sp>
      </p:grpSp>
      <p:sp>
        <p:nvSpPr>
          <p:cNvPr name="AutoShape 19" id="19"/>
          <p:cNvSpPr/>
          <p:nvPr/>
        </p:nvSpPr>
        <p:spPr>
          <a:xfrm>
            <a:off x="9050257" y="5496890"/>
            <a:ext cx="763035" cy="0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20" id="20"/>
          <p:cNvGrpSpPr/>
          <p:nvPr/>
        </p:nvGrpSpPr>
        <p:grpSpPr>
          <a:xfrm rot="0">
            <a:off x="14010584" y="4644147"/>
            <a:ext cx="3434257" cy="1705486"/>
            <a:chOff x="0" y="0"/>
            <a:chExt cx="812800" cy="40364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403645"/>
            </a:xfrm>
            <a:custGeom>
              <a:avLst/>
              <a:gdLst/>
              <a:ahLst/>
              <a:cxnLst/>
              <a:rect r="r" b="b" t="t" l="l"/>
              <a:pathLst>
                <a:path h="40364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403645"/>
                  </a:lnTo>
                  <a:lnTo>
                    <a:pt x="0" y="403645"/>
                  </a:lnTo>
                  <a:close/>
                </a:path>
              </a:pathLst>
            </a:custGeom>
            <a:solidFill>
              <a:srgbClr val="E73671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812800" cy="441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  <a:r>
                <a:rPr lang="en-US" b="true" sz="2499" u="sng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2011 - 2025</a:t>
              </a:r>
            </a:p>
            <a:p>
              <a:pPr algn="ctr">
                <a:lnSpc>
                  <a:spcPts val="3499"/>
                </a:lnSpc>
              </a:pPr>
              <a:r>
                <a:rPr lang="en-US" b="true" sz="2499">
                  <a:solidFill>
                    <a:srgbClr val="FFFFFF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Student-Centric, Values Based</a:t>
              </a:r>
            </a:p>
          </p:txBody>
        </p:sp>
      </p:grpSp>
      <p:sp>
        <p:nvSpPr>
          <p:cNvPr name="AutoShape 23" id="23"/>
          <p:cNvSpPr/>
          <p:nvPr/>
        </p:nvSpPr>
        <p:spPr>
          <a:xfrm flipV="true">
            <a:off x="13247549" y="5496890"/>
            <a:ext cx="763035" cy="0"/>
          </a:xfrm>
          <a:prstGeom prst="line">
            <a:avLst/>
          </a:prstGeom>
          <a:ln cap="rnd" w="38100">
            <a:solidFill>
              <a:srgbClr val="ACB8C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3330654" y="6740158"/>
            <a:ext cx="3672532" cy="2392539"/>
          </a:xfrm>
          <a:custGeom>
            <a:avLst/>
            <a:gdLst/>
            <a:ahLst/>
            <a:cxnLst/>
            <a:rect r="r" b="b" t="t" l="l"/>
            <a:pathLst>
              <a:path h="2392539" w="3672532">
                <a:moveTo>
                  <a:pt x="0" y="0"/>
                </a:moveTo>
                <a:lnTo>
                  <a:pt x="3672532" y="0"/>
                </a:lnTo>
                <a:lnTo>
                  <a:pt x="3672532" y="2392539"/>
                </a:lnTo>
                <a:lnTo>
                  <a:pt x="0" y="23925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93" t="0" r="-1403" b="-5027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003186" y="6740158"/>
            <a:ext cx="3713110" cy="2392539"/>
          </a:xfrm>
          <a:custGeom>
            <a:avLst/>
            <a:gdLst/>
            <a:ahLst/>
            <a:cxnLst/>
            <a:rect r="r" b="b" t="t" l="l"/>
            <a:pathLst>
              <a:path h="2392539" w="3713110">
                <a:moveTo>
                  <a:pt x="0" y="0"/>
                </a:moveTo>
                <a:lnTo>
                  <a:pt x="3713110" y="0"/>
                </a:lnTo>
                <a:lnTo>
                  <a:pt x="3713110" y="2392539"/>
                </a:lnTo>
                <a:lnTo>
                  <a:pt x="0" y="239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0716296" y="6740158"/>
            <a:ext cx="3618206" cy="2392539"/>
          </a:xfrm>
          <a:custGeom>
            <a:avLst/>
            <a:gdLst/>
            <a:ahLst/>
            <a:cxnLst/>
            <a:rect r="r" b="b" t="t" l="l"/>
            <a:pathLst>
              <a:path h="2392539" w="3618206">
                <a:moveTo>
                  <a:pt x="0" y="0"/>
                </a:moveTo>
                <a:lnTo>
                  <a:pt x="3618207" y="0"/>
                </a:lnTo>
                <a:lnTo>
                  <a:pt x="3618207" y="2392539"/>
                </a:lnTo>
                <a:lnTo>
                  <a:pt x="0" y="23925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929420" y="1601611"/>
            <a:ext cx="16429160" cy="2717475"/>
            <a:chOff x="0" y="0"/>
            <a:chExt cx="21905546" cy="36233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827078" y="0"/>
              <a:ext cx="5624354" cy="3623300"/>
            </a:xfrm>
            <a:custGeom>
              <a:avLst/>
              <a:gdLst/>
              <a:ahLst/>
              <a:cxnLst/>
              <a:rect r="r" b="b" t="t" l="l"/>
              <a:pathLst>
                <a:path h="3623300" w="5624354">
                  <a:moveTo>
                    <a:pt x="0" y="0"/>
                  </a:moveTo>
                  <a:lnTo>
                    <a:pt x="5624354" y="0"/>
                  </a:lnTo>
                  <a:lnTo>
                    <a:pt x="5624354" y="3623300"/>
                  </a:lnTo>
                  <a:lnTo>
                    <a:pt x="0" y="362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-5818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5278090" y="0"/>
              <a:ext cx="6627456" cy="3623300"/>
            </a:xfrm>
            <a:custGeom>
              <a:avLst/>
              <a:gdLst/>
              <a:ahLst/>
              <a:cxnLst/>
              <a:rect r="r" b="b" t="t" l="l"/>
              <a:pathLst>
                <a:path h="3623300" w="6627456">
                  <a:moveTo>
                    <a:pt x="0" y="0"/>
                  </a:moveTo>
                  <a:lnTo>
                    <a:pt x="6627456" y="0"/>
                  </a:lnTo>
                  <a:lnTo>
                    <a:pt x="6627456" y="3623300"/>
                  </a:lnTo>
                  <a:lnTo>
                    <a:pt x="0" y="362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-21865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912949" cy="3623300"/>
            </a:xfrm>
            <a:custGeom>
              <a:avLst/>
              <a:gdLst/>
              <a:ahLst/>
              <a:cxnLst/>
              <a:rect r="r" b="b" t="t" l="l"/>
              <a:pathLst>
                <a:path h="3623300" w="4912949">
                  <a:moveTo>
                    <a:pt x="0" y="0"/>
                  </a:moveTo>
                  <a:lnTo>
                    <a:pt x="4912949" y="0"/>
                  </a:lnTo>
                  <a:lnTo>
                    <a:pt x="4912949" y="3623300"/>
                  </a:lnTo>
                  <a:lnTo>
                    <a:pt x="0" y="362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10451432" y="0"/>
              <a:ext cx="4826658" cy="3623300"/>
            </a:xfrm>
            <a:custGeom>
              <a:avLst/>
              <a:gdLst/>
              <a:ahLst/>
              <a:cxnLst/>
              <a:rect r="r" b="b" t="t" l="l"/>
              <a:pathLst>
                <a:path h="3623300" w="4826658">
                  <a:moveTo>
                    <a:pt x="0" y="0"/>
                  </a:moveTo>
                  <a:lnTo>
                    <a:pt x="4826658" y="0"/>
                  </a:lnTo>
                  <a:lnTo>
                    <a:pt x="4826658" y="3623300"/>
                  </a:lnTo>
                  <a:lnTo>
                    <a:pt x="0" y="362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14300519" y="6740158"/>
            <a:ext cx="3677124" cy="2394491"/>
          </a:xfrm>
          <a:custGeom>
            <a:avLst/>
            <a:gdLst/>
            <a:ahLst/>
            <a:cxnLst/>
            <a:rect r="r" b="b" t="t" l="l"/>
            <a:pathLst>
              <a:path h="2394491" w="3677124">
                <a:moveTo>
                  <a:pt x="0" y="0"/>
                </a:moveTo>
                <a:lnTo>
                  <a:pt x="3677124" y="0"/>
                </a:lnTo>
                <a:lnTo>
                  <a:pt x="3677124" y="2394491"/>
                </a:lnTo>
                <a:lnTo>
                  <a:pt x="0" y="23944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5509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Policy Evolution Timeline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9293678" y="2377447"/>
            <a:ext cx="7965622" cy="5492087"/>
          </a:xfrm>
          <a:custGeom>
            <a:avLst/>
            <a:gdLst/>
            <a:ahLst/>
            <a:cxnLst/>
            <a:rect r="r" b="b" t="t" l="l"/>
            <a:pathLst>
              <a:path h="5492087" w="7965622">
                <a:moveTo>
                  <a:pt x="0" y="0"/>
                </a:moveTo>
                <a:lnTo>
                  <a:pt x="7965622" y="0"/>
                </a:lnTo>
                <a:lnTo>
                  <a:pt x="7965622" y="5492087"/>
                </a:lnTo>
                <a:lnTo>
                  <a:pt x="0" y="54920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Educators as Agents of Humanisation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2190" y="2797485"/>
            <a:ext cx="7606149" cy="469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Teachers as mentors, not just content deliverers</a:t>
            </a:r>
          </a:p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Personalis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ed learning, inclusive classrooms</a:t>
            </a:r>
          </a:p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Modelling values, supporting SEL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699350" y="2412633"/>
            <a:ext cx="4603725" cy="5746003"/>
          </a:xfrm>
          <a:custGeom>
            <a:avLst/>
            <a:gdLst/>
            <a:ahLst/>
            <a:cxnLst/>
            <a:rect r="r" b="b" t="t" l="l"/>
            <a:pathLst>
              <a:path h="5746003" w="4603725">
                <a:moveTo>
                  <a:pt x="0" y="0"/>
                </a:moveTo>
                <a:lnTo>
                  <a:pt x="4603725" y="0"/>
                </a:lnTo>
                <a:lnTo>
                  <a:pt x="4603725" y="5746003"/>
                </a:lnTo>
                <a:lnTo>
                  <a:pt x="0" y="57460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Supporting Educators – STU's Role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2190" y="2797485"/>
            <a:ext cx="7606149" cy="4023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Teacher wellness programmes</a:t>
            </a:r>
          </a:p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Peer support networks</a:t>
            </a:r>
          </a:p>
          <a:p>
            <a:pPr algn="l" marL="1036312" indent="-518156" lvl="1">
              <a:lnSpc>
                <a:spcPts val="5279"/>
              </a:lnSpc>
              <a:buFont typeface="Arial"/>
              <a:buChar char="•"/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dvocacy for protected rest time and fair workload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2605" y="1471471"/>
            <a:ext cx="14818289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-1383403">
            <a:off x="15348926" y="-240409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5"/>
                </a:lnTo>
                <a:lnTo>
                  <a:pt x="0" y="603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77947">
            <a:off x="15963337" y="7269322"/>
            <a:ext cx="4191829" cy="6035356"/>
          </a:xfrm>
          <a:custGeom>
            <a:avLst/>
            <a:gdLst/>
            <a:ahLst/>
            <a:cxnLst/>
            <a:rect r="r" b="b" t="t" l="l"/>
            <a:pathLst>
              <a:path h="6035356" w="4191829">
                <a:moveTo>
                  <a:pt x="0" y="0"/>
                </a:moveTo>
                <a:lnTo>
                  <a:pt x="4191829" y="0"/>
                </a:lnTo>
                <a:lnTo>
                  <a:pt x="4191829" y="6035356"/>
                </a:lnTo>
                <a:lnTo>
                  <a:pt x="0" y="6035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3415831" y="9538144"/>
            <a:ext cx="12723250" cy="0"/>
          </a:xfrm>
          <a:prstGeom prst="line">
            <a:avLst/>
          </a:prstGeom>
          <a:ln cap="flat" w="38100">
            <a:gradFill>
              <a:gsLst>
                <a:gs pos="0">
                  <a:srgbClr val="F50002">
                    <a:alpha val="100000"/>
                  </a:srgbClr>
                </a:gs>
                <a:gs pos="100000">
                  <a:srgbClr val="172360">
                    <a:alpha val="100000"/>
                  </a:srgbClr>
                </a:gs>
              </a:gsLst>
              <a:lin ang="2700000"/>
            </a:gradFill>
            <a:prstDash val="lgDash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1669" y="7017853"/>
            <a:ext cx="3119101" cy="3140320"/>
            <a:chOff x="0" y="0"/>
            <a:chExt cx="4158802" cy="41870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58802" cy="4158802"/>
            </a:xfrm>
            <a:custGeom>
              <a:avLst/>
              <a:gdLst/>
              <a:ahLst/>
              <a:cxnLst/>
              <a:rect r="r" b="b" t="t" l="l"/>
              <a:pathLst>
                <a:path h="4158802" w="4158802">
                  <a:moveTo>
                    <a:pt x="0" y="0"/>
                  </a:moveTo>
                  <a:lnTo>
                    <a:pt x="4158802" y="0"/>
                  </a:lnTo>
                  <a:lnTo>
                    <a:pt x="4158802" y="4158802"/>
                  </a:lnTo>
                  <a:lnTo>
                    <a:pt x="0" y="415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99128"/>
              <a:ext cx="4158802" cy="3879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94"/>
                </a:lnSpc>
                <a:spcBef>
                  <a:spcPct val="0"/>
                </a:spcBef>
              </a:pPr>
              <a:r>
                <a:rPr lang="en-US" b="true" sz="1782">
                  <a:solidFill>
                    <a:srgbClr val="F33338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1946 – 2026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528381" y="1751677"/>
            <a:ext cx="9995516" cy="7506261"/>
          </a:xfrm>
          <a:custGeom>
            <a:avLst/>
            <a:gdLst/>
            <a:ahLst/>
            <a:cxnLst/>
            <a:rect r="r" b="b" t="t" l="l"/>
            <a:pathLst>
              <a:path h="7506261" w="9995516">
                <a:moveTo>
                  <a:pt x="0" y="0"/>
                </a:moveTo>
                <a:lnTo>
                  <a:pt x="9995517" y="0"/>
                </a:lnTo>
                <a:lnTo>
                  <a:pt x="9995517" y="7506261"/>
                </a:lnTo>
                <a:lnTo>
                  <a:pt x="0" y="7506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22605" y="502974"/>
            <a:ext cx="13221048" cy="76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5600" spc="-72" b="true">
                <a:solidFill>
                  <a:srgbClr val="F33338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Technology and Humanisation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86788" y="9751137"/>
            <a:ext cx="7714425" cy="40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61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Singapore Country Report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07123" y="3484245"/>
            <a:ext cx="4321258" cy="335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Student Le</a:t>
            </a: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arning Space (SLS):</a:t>
            </a:r>
          </a:p>
          <a:p>
            <a:pPr algn="l">
              <a:lnSpc>
                <a:spcPts val="5279"/>
              </a:lnSpc>
            </a:pPr>
            <a:r>
              <a:rPr lang="en-US" sz="4799" spc="105">
                <a:solidFill>
                  <a:srgbClr val="000000"/>
                </a:solidFill>
                <a:latin typeface="Aristotelica Pro"/>
                <a:ea typeface="Aristotelica Pro"/>
                <a:cs typeface="Aristotelica Pro"/>
                <a:sym typeface="Aristotelica Pro"/>
              </a:rPr>
              <a:t>Blended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DAGt89WDmPo</dc:identifier>
  <dcterms:modified xsi:type="dcterms:W3CDTF">2011-08-01T06:04:30Z</dcterms:modified>
  <cp:revision>1</cp:revision>
  <dc:title>39th ACT+1 - Singapore Country Report</dc:title>
</cp:coreProperties>
</file>