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Lst>
  <p:sldSz cx="12192000" cy="6858000"/>
  <p:notesSz cx="6858000" cy="9144000"/>
  <p:embeddedFontLst>
    <p:embeddedFont>
      <p:font typeface="Calibri (MS)" charset="1" panose="020F0502020204030204"/>
      <p:regular r:id="rId34"/>
    </p:embeddedFont>
    <p:embeddedFont>
      <p:font typeface="Arial" charset="1" panose="020B0604020202020204"/>
      <p:regular r:id="rId35"/>
    </p:embeddedFont>
    <p:embeddedFont>
      <p:font typeface="Arimo" charset="1" panose="020B0604020202020204"/>
      <p:regular r:id="rId36"/>
    </p:embeddedFont>
    <p:embeddedFont>
      <p:font typeface="Arial Bold" charset="1" panose="020B0704020202020204"/>
      <p:regular r:id="rId37"/>
    </p:embeddedFont>
    <p:embeddedFont>
      <p:font typeface="Noto Sans" charset="1" panose="020B0502040504020204"/>
      <p:regular r:id="rId38"/>
    </p:embeddedFont>
    <p:embeddedFont>
      <p:font typeface="Arab Times" charset="1" panose="02000400000000000000"/>
      <p:regular r:id="rId39"/>
    </p:embeddedFont>
    <p:embeddedFont>
      <p:font typeface="Calibri (MS) Bold" charset="1" panose="020F0702030404030204"/>
      <p:regular r:id="rId40"/>
    </p:embeddedFont>
    <p:embeddedFont>
      <p:font typeface="Arial Italics" charset="1" panose="020B0604020202090204"/>
      <p:regular r:id="rId41"/>
    </p:embeddedFont>
    <p:embeddedFont>
      <p:font typeface="Tahoma" charset="1" panose="020B0604030504040204"/>
      <p:regular r:id="rId42"/>
    </p:embeddedFont>
    <p:embeddedFont>
      <p:font typeface="Montserrat Bold" charset="1" panose="0000060000000000000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fonts/font43.fntdata" Type="http://schemas.openxmlformats.org/officeDocument/2006/relationships/font"/><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 Id="rId3" Target="../media/image23.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jpeg" Type="http://schemas.openxmlformats.org/officeDocument/2006/relationships/image"/><Relationship Id="rId3" Target="../media/image25.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jpeg" Type="http://schemas.openxmlformats.org/officeDocument/2006/relationships/image"/><Relationship Id="rId3" Target="../media/image26.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 Id="rId3" Target="../media/image28.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jpeg" Type="http://schemas.openxmlformats.org/officeDocument/2006/relationships/image"/><Relationship Id="rId3" Target="../media/image32.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jpeg" Type="http://schemas.openxmlformats.org/officeDocument/2006/relationships/image"/><Relationship Id="rId3" Target="../media/image33.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jpeg" Type="http://schemas.openxmlformats.org/officeDocument/2006/relationships/image"/><Relationship Id="rId3" Target="../media/image34.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jpeg" Type="http://schemas.openxmlformats.org/officeDocument/2006/relationships/image"/><Relationship Id="rId3" Target="../media/image34.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5.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jpe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png" Type="http://schemas.openxmlformats.org/officeDocument/2006/relationships/image"/><Relationship Id="rId3" Target="../media/image38.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7.svg" Type="http://schemas.openxmlformats.org/officeDocument/2006/relationships/image"/><Relationship Id="rId11" Target="../media/image48.png" Type="http://schemas.openxmlformats.org/officeDocument/2006/relationships/image"/><Relationship Id="rId12" Target="../media/image49.png" Type="http://schemas.openxmlformats.org/officeDocument/2006/relationships/image"/><Relationship Id="rId13" Target="../media/image50.png" Type="http://schemas.openxmlformats.org/officeDocument/2006/relationships/image"/><Relationship Id="rId14" Target="../media/image51.png" Type="http://schemas.openxmlformats.org/officeDocument/2006/relationships/image"/><Relationship Id="rId15" Target="../media/image52.png" Type="http://schemas.openxmlformats.org/officeDocument/2006/relationships/image"/><Relationship Id="rId2" Target="../media/image39.jpeg" Type="http://schemas.openxmlformats.org/officeDocument/2006/relationships/image"/><Relationship Id="rId3" Target="../media/image40.png" Type="http://schemas.openxmlformats.org/officeDocument/2006/relationships/image"/><Relationship Id="rId4" Target="../media/image41.svg" Type="http://schemas.openxmlformats.org/officeDocument/2006/relationships/image"/><Relationship Id="rId5" Target="../media/image42.png" Type="http://schemas.openxmlformats.org/officeDocument/2006/relationships/image"/><Relationship Id="rId6" Target="../media/image43.svg" Type="http://schemas.openxmlformats.org/officeDocument/2006/relationships/image"/><Relationship Id="rId7" Target="../media/image44.png" Type="http://schemas.openxmlformats.org/officeDocument/2006/relationships/image"/><Relationship Id="rId8" Target="../media/image45.svg" Type="http://schemas.openxmlformats.org/officeDocument/2006/relationships/image"/><Relationship Id="rId9" Target="../media/image46.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3.jpeg" Type="http://schemas.openxmlformats.org/officeDocument/2006/relationships/image"/><Relationship Id="rId3" Target="../media/image54.png" Type="http://schemas.openxmlformats.org/officeDocument/2006/relationships/image"/><Relationship Id="rId4" Target="../media/image55.png" Type="http://schemas.openxmlformats.org/officeDocument/2006/relationships/image"/><Relationship Id="rId5" Target="../media/image56.svg" Type="http://schemas.openxmlformats.org/officeDocument/2006/relationships/image"/><Relationship Id="rId6" Target="../media/image57.jpeg" Type="http://schemas.openxmlformats.org/officeDocument/2006/relationships/image"/><Relationship Id="rId7" Target="../media/image58.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9.jpeg" Type="http://schemas.openxmlformats.org/officeDocument/2006/relationships/image"/><Relationship Id="rId3" Target="../media/image60.png" Type="http://schemas.openxmlformats.org/officeDocument/2006/relationships/image"/><Relationship Id="rId4" Target="../media/image61.svg" Type="http://schemas.openxmlformats.org/officeDocument/2006/relationships/image"/><Relationship Id="rId5" Target="../media/image62.png" Type="http://schemas.openxmlformats.org/officeDocument/2006/relationships/image"/><Relationship Id="rId6" Target="../media/image63.svg" Type="http://schemas.openxmlformats.org/officeDocument/2006/relationships/image"/><Relationship Id="rId7" Target="../media/image64.png" Type="http://schemas.openxmlformats.org/officeDocument/2006/relationships/image"/><Relationship Id="rId8" Target="../media/image65.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6.png" Type="http://schemas.openxmlformats.org/officeDocument/2006/relationships/image"/><Relationship Id="rId3" Target="../media/image67.png" Type="http://schemas.openxmlformats.org/officeDocument/2006/relationships/image"/><Relationship Id="rId4" Target="../media/image68.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9.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6.png" Type="http://schemas.openxmlformats.org/officeDocument/2006/relationships/image"/><Relationship Id="rId4" Target="../media/image7.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10.png" Type="http://schemas.openxmlformats.org/officeDocument/2006/relationships/image"/><Relationship Id="rId4" Target="../media/image11.svg" Type="http://schemas.openxmlformats.org/officeDocument/2006/relationships/image"/><Relationship Id="rId5" Target="../media/image12.png" Type="http://schemas.openxmlformats.org/officeDocument/2006/relationships/image"/><Relationship Id="rId6" Target="../media/image13.png" Type="http://schemas.openxmlformats.org/officeDocument/2006/relationships/image"/><Relationship Id="rId7" Target="../media/image14.png" Type="http://schemas.openxmlformats.org/officeDocument/2006/relationships/image"/><Relationship Id="rId8" Target="https://www.worldbank.org/en/topic/climatechange/overview" TargetMode="External" Type="http://schemas.openxmlformats.org/officeDocument/2006/relationships/hyperlink"/></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 Id="rId3" Target="../media/image16.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 Id="rId3" Target="../media/image21.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2192000" cy="6858000"/>
          </a:xfrm>
          <a:custGeom>
            <a:avLst/>
            <a:gdLst/>
            <a:ahLst/>
            <a:cxnLst/>
            <a:rect r="r" b="b" t="t" l="l"/>
            <a:pathLst>
              <a:path h="6858000" w="12192000">
                <a:moveTo>
                  <a:pt x="0" y="0"/>
                </a:moveTo>
                <a:lnTo>
                  <a:pt x="12192000" y="0"/>
                </a:lnTo>
                <a:lnTo>
                  <a:pt x="12192000" y="6858000"/>
                </a:lnTo>
                <a:lnTo>
                  <a:pt x="0" y="6858000"/>
                </a:lnTo>
                <a:lnTo>
                  <a:pt x="0" y="0"/>
                </a:lnTo>
                <a:close/>
              </a:path>
            </a:pathLst>
          </a:custGeom>
          <a:blipFill>
            <a:blip r:embed="rId2"/>
            <a:stretch>
              <a:fillRect l="0" t="0" r="0" b="0"/>
            </a:stretch>
          </a:blipFill>
        </p:spPr>
      </p:sp>
      <p:sp>
        <p:nvSpPr>
          <p:cNvPr name="Freeform 3" id="3"/>
          <p:cNvSpPr/>
          <p:nvPr/>
        </p:nvSpPr>
        <p:spPr>
          <a:xfrm flipH="false" flipV="false" rot="0">
            <a:off x="5597652" y="2223516"/>
            <a:ext cx="6594348" cy="1988820"/>
          </a:xfrm>
          <a:custGeom>
            <a:avLst/>
            <a:gdLst/>
            <a:ahLst/>
            <a:cxnLst/>
            <a:rect r="r" b="b" t="t" l="l"/>
            <a:pathLst>
              <a:path h="1988820" w="6594348">
                <a:moveTo>
                  <a:pt x="0" y="0"/>
                </a:moveTo>
                <a:lnTo>
                  <a:pt x="6594348" y="0"/>
                </a:lnTo>
                <a:lnTo>
                  <a:pt x="6594348" y="1988820"/>
                </a:lnTo>
                <a:lnTo>
                  <a:pt x="0" y="1988820"/>
                </a:lnTo>
                <a:lnTo>
                  <a:pt x="0" y="0"/>
                </a:lnTo>
                <a:close/>
              </a:path>
            </a:pathLst>
          </a:custGeom>
          <a:blipFill>
            <a:blip r:embed="rId3"/>
            <a:stretch>
              <a:fillRect l="0" t="0" r="-716" b="0"/>
            </a:stretch>
          </a:blipFill>
        </p:spPr>
      </p:sp>
      <p:sp>
        <p:nvSpPr>
          <p:cNvPr name="Freeform 4" id="4"/>
          <p:cNvSpPr/>
          <p:nvPr/>
        </p:nvSpPr>
        <p:spPr>
          <a:xfrm flipH="false" flipV="false" rot="0">
            <a:off x="0" y="694944"/>
            <a:ext cx="1567434" cy="2067306"/>
          </a:xfrm>
          <a:custGeom>
            <a:avLst/>
            <a:gdLst/>
            <a:ahLst/>
            <a:cxnLst/>
            <a:rect r="r" b="b" t="t" l="l"/>
            <a:pathLst>
              <a:path h="2067306" w="1567434">
                <a:moveTo>
                  <a:pt x="0" y="0"/>
                </a:moveTo>
                <a:lnTo>
                  <a:pt x="1567434" y="0"/>
                </a:lnTo>
                <a:lnTo>
                  <a:pt x="1567434" y="2067306"/>
                </a:lnTo>
                <a:lnTo>
                  <a:pt x="0" y="2067306"/>
                </a:lnTo>
                <a:lnTo>
                  <a:pt x="0" y="0"/>
                </a:lnTo>
                <a:close/>
              </a:path>
            </a:pathLst>
          </a:custGeom>
          <a:blipFill>
            <a:blip r:embed="rId4"/>
            <a:stretch>
              <a:fillRect l="-9139" t="0" r="0" b="0"/>
            </a:stretch>
          </a:blipFill>
        </p:spPr>
      </p:sp>
      <p:sp>
        <p:nvSpPr>
          <p:cNvPr name="TextBox 5" id="5"/>
          <p:cNvSpPr txBox="true"/>
          <p:nvPr/>
        </p:nvSpPr>
        <p:spPr>
          <a:xfrm rot="0">
            <a:off x="6434585" y="2301459"/>
            <a:ext cx="5722791" cy="582597"/>
          </a:xfrm>
          <a:prstGeom prst="rect">
            <a:avLst/>
          </a:prstGeom>
        </p:spPr>
        <p:txBody>
          <a:bodyPr anchor="t" rtlCol="false" tIns="0" lIns="0" bIns="0" rIns="0">
            <a:spAutoFit/>
          </a:bodyPr>
          <a:lstStyle/>
          <a:p>
            <a:pPr algn="l">
              <a:lnSpc>
                <a:spcPts val="4488"/>
              </a:lnSpc>
            </a:pPr>
            <a:r>
              <a:rPr lang="en-US" sz="3206">
                <a:solidFill>
                  <a:srgbClr val="FFCC00"/>
                </a:solidFill>
                <a:latin typeface="Calibri (MS)"/>
                <a:ea typeface="Calibri (MS)"/>
                <a:cs typeface="Calibri (MS)"/>
                <a:sym typeface="Calibri (MS)"/>
              </a:rPr>
              <a:t>Educators: Humanizing Education </a:t>
            </a:r>
          </a:p>
        </p:txBody>
      </p:sp>
      <p:sp>
        <p:nvSpPr>
          <p:cNvPr name="TextBox 6" id="6"/>
          <p:cNvSpPr txBox="true"/>
          <p:nvPr/>
        </p:nvSpPr>
        <p:spPr>
          <a:xfrm rot="0">
            <a:off x="5869181" y="2789768"/>
            <a:ext cx="6196260" cy="1238707"/>
          </a:xfrm>
          <a:prstGeom prst="rect">
            <a:avLst/>
          </a:prstGeom>
        </p:spPr>
        <p:txBody>
          <a:bodyPr anchor="t" rtlCol="false" tIns="0" lIns="0" bIns="0" rIns="0">
            <a:spAutoFit/>
          </a:bodyPr>
          <a:lstStyle/>
          <a:p>
            <a:pPr algn="r">
              <a:lnSpc>
                <a:spcPts val="4485"/>
              </a:lnSpc>
            </a:pPr>
            <a:r>
              <a:rPr lang="en-US" sz="3204">
                <a:solidFill>
                  <a:srgbClr val="FFCC00"/>
                </a:solidFill>
                <a:latin typeface="Calibri (MS)"/>
                <a:ea typeface="Calibri (MS)"/>
                <a:cs typeface="Calibri (MS)"/>
                <a:sym typeface="Calibri (MS)"/>
              </a:rPr>
              <a:t>Amidst</a:t>
            </a:r>
            <a:r>
              <a:rPr lang="en-US" sz="3204">
                <a:solidFill>
                  <a:srgbClr val="000000"/>
                </a:solidFill>
                <a:latin typeface="Calibri (MS)"/>
                <a:ea typeface="Calibri (MS)"/>
                <a:cs typeface="Calibri (MS)"/>
                <a:sym typeface="Calibri (MS)"/>
              </a:rPr>
              <a:t> </a:t>
            </a:r>
            <a:r>
              <a:rPr lang="en-US" sz="3204">
                <a:solidFill>
                  <a:srgbClr val="FFCC00"/>
                </a:solidFill>
                <a:latin typeface="Calibri (MS)"/>
                <a:ea typeface="Calibri (MS)"/>
                <a:cs typeface="Calibri (MS)"/>
                <a:sym typeface="Calibri (MS)"/>
              </a:rPr>
              <a:t>Rapidly</a:t>
            </a:r>
            <a:r>
              <a:rPr lang="en-US" sz="3204">
                <a:solidFill>
                  <a:srgbClr val="000000"/>
                </a:solidFill>
                <a:latin typeface="Calibri (MS)"/>
                <a:ea typeface="Calibri (MS)"/>
                <a:cs typeface="Calibri (MS)"/>
                <a:sym typeface="Calibri (MS)"/>
              </a:rPr>
              <a:t> </a:t>
            </a:r>
            <a:r>
              <a:rPr lang="en-US" sz="3204">
                <a:solidFill>
                  <a:srgbClr val="FFCC00"/>
                </a:solidFill>
                <a:latin typeface="Calibri (MS)"/>
                <a:ea typeface="Calibri (MS)"/>
                <a:cs typeface="Calibri (MS)"/>
                <a:sym typeface="Calibri (MS)"/>
              </a:rPr>
              <a:t>Changing</a:t>
            </a:r>
            <a:r>
              <a:rPr lang="en-US" sz="3204">
                <a:solidFill>
                  <a:srgbClr val="000000"/>
                </a:solidFill>
                <a:latin typeface="Calibri (MS)"/>
                <a:ea typeface="Calibri (MS)"/>
                <a:cs typeface="Calibri (MS)"/>
                <a:sym typeface="Calibri (MS)"/>
              </a:rPr>
              <a:t> </a:t>
            </a:r>
            <a:r>
              <a:rPr lang="en-US" sz="3204">
                <a:solidFill>
                  <a:srgbClr val="FFCC00"/>
                </a:solidFill>
                <a:latin typeface="Calibri (MS)"/>
                <a:ea typeface="Calibri (MS)"/>
                <a:cs typeface="Calibri (MS)"/>
                <a:sym typeface="Calibri (MS)"/>
              </a:rPr>
              <a:t>Landscapes</a:t>
            </a:r>
          </a:p>
          <a:p>
            <a:pPr algn="r">
              <a:lnSpc>
                <a:spcPts val="2520"/>
              </a:lnSpc>
            </a:pPr>
            <a:r>
              <a:rPr lang="en-US" sz="1800">
                <a:solidFill>
                  <a:srgbClr val="FFCC00"/>
                </a:solidFill>
                <a:latin typeface="Calibri (MS)"/>
                <a:ea typeface="Calibri (MS)"/>
                <a:cs typeface="Calibri (MS)"/>
                <a:sym typeface="Calibri (MS)"/>
              </a:rPr>
              <a:t>Ifan Iskandar</a:t>
            </a:r>
          </a:p>
        </p:txBody>
      </p:sp>
      <p:sp>
        <p:nvSpPr>
          <p:cNvPr name="TextBox 7" id="7"/>
          <p:cNvSpPr txBox="true"/>
          <p:nvPr/>
        </p:nvSpPr>
        <p:spPr>
          <a:xfrm rot="0">
            <a:off x="210922" y="4900203"/>
            <a:ext cx="7047795" cy="704012"/>
          </a:xfrm>
          <a:prstGeom prst="rect">
            <a:avLst/>
          </a:prstGeom>
        </p:spPr>
        <p:txBody>
          <a:bodyPr anchor="t" rtlCol="false" tIns="0" lIns="0" bIns="0" rIns="0">
            <a:spAutoFit/>
          </a:bodyPr>
          <a:lstStyle/>
          <a:p>
            <a:pPr algn="l">
              <a:lnSpc>
                <a:spcPts val="2643"/>
              </a:lnSpc>
            </a:pPr>
            <a:r>
              <a:rPr lang="en-US" sz="2195">
                <a:solidFill>
                  <a:srgbClr val="FFFF00"/>
                </a:solidFill>
                <a:latin typeface="Calibri (MS)"/>
                <a:ea typeface="Calibri (MS)"/>
                <a:cs typeface="Calibri (MS)"/>
                <a:sym typeface="Calibri (MS)"/>
              </a:rPr>
              <a:t>ASEAN Council of Teachers (ACT) + 1 Convention. the 39th Baguio City, Philipines, Friday-Sunday, 19-21 September 2025</a:t>
            </a:r>
          </a:p>
        </p:txBody>
      </p:sp>
      <p:sp>
        <p:nvSpPr>
          <p:cNvPr name="TextBox 8" id="8"/>
          <p:cNvSpPr txBox="true"/>
          <p:nvPr/>
        </p:nvSpPr>
        <p:spPr>
          <a:xfrm rot="0">
            <a:off x="1322194" y="1033624"/>
            <a:ext cx="5644963" cy="614467"/>
          </a:xfrm>
          <a:prstGeom prst="rect">
            <a:avLst/>
          </a:prstGeom>
        </p:spPr>
        <p:txBody>
          <a:bodyPr anchor="t" rtlCol="false" tIns="0" lIns="0" bIns="0" rIns="0">
            <a:spAutoFit/>
          </a:bodyPr>
          <a:lstStyle/>
          <a:p>
            <a:pPr algn="l">
              <a:lnSpc>
                <a:spcPts val="2400"/>
              </a:lnSpc>
            </a:pPr>
            <a:r>
              <a:rPr lang="en-US" sz="2004">
                <a:solidFill>
                  <a:srgbClr val="FFFF00"/>
                </a:solidFill>
                <a:latin typeface="Arial"/>
                <a:ea typeface="Arial"/>
                <a:cs typeface="Arial"/>
                <a:sym typeface="Arial"/>
              </a:rPr>
              <a:t>Tachers Association of the Republic of Indonesia (PGRI)</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2192000" cy="6858000"/>
          </a:xfrm>
          <a:custGeom>
            <a:avLst/>
            <a:gdLst/>
            <a:ahLst/>
            <a:cxnLst/>
            <a:rect r="r" b="b" t="t" l="l"/>
            <a:pathLst>
              <a:path h="6858000" w="12192000">
                <a:moveTo>
                  <a:pt x="0" y="0"/>
                </a:moveTo>
                <a:lnTo>
                  <a:pt x="12192000" y="0"/>
                </a:lnTo>
                <a:lnTo>
                  <a:pt x="12192000" y="6858000"/>
                </a:lnTo>
                <a:lnTo>
                  <a:pt x="0" y="6858000"/>
                </a:lnTo>
                <a:lnTo>
                  <a:pt x="0" y="0"/>
                </a:lnTo>
                <a:close/>
              </a:path>
            </a:pathLst>
          </a:custGeom>
          <a:blipFill>
            <a:blip r:embed="rId2"/>
            <a:stretch>
              <a:fillRect l="0" t="0" r="0" b="0"/>
            </a:stretch>
          </a:blipFill>
        </p:spPr>
      </p:sp>
      <p:sp>
        <p:nvSpPr>
          <p:cNvPr name="Freeform 3" id="3"/>
          <p:cNvSpPr/>
          <p:nvPr/>
        </p:nvSpPr>
        <p:spPr>
          <a:xfrm flipH="false" flipV="false" rot="0">
            <a:off x="94488" y="1322832"/>
            <a:ext cx="5758434" cy="912114"/>
          </a:xfrm>
          <a:custGeom>
            <a:avLst/>
            <a:gdLst/>
            <a:ahLst/>
            <a:cxnLst/>
            <a:rect r="r" b="b" t="t" l="l"/>
            <a:pathLst>
              <a:path h="912114" w="5758434">
                <a:moveTo>
                  <a:pt x="0" y="0"/>
                </a:moveTo>
                <a:lnTo>
                  <a:pt x="5758434" y="0"/>
                </a:lnTo>
                <a:lnTo>
                  <a:pt x="5758434" y="912114"/>
                </a:lnTo>
                <a:lnTo>
                  <a:pt x="0" y="912114"/>
                </a:lnTo>
                <a:lnTo>
                  <a:pt x="0" y="0"/>
                </a:lnTo>
                <a:close/>
              </a:path>
            </a:pathLst>
          </a:custGeom>
          <a:blipFill>
            <a:blip r:embed="rId3"/>
            <a:stretch>
              <a:fillRect l="0" t="0" r="0" b="0"/>
            </a:stretch>
          </a:blipFill>
        </p:spPr>
      </p:sp>
      <p:sp>
        <p:nvSpPr>
          <p:cNvPr name="TextBox 4" id="4"/>
          <p:cNvSpPr txBox="true"/>
          <p:nvPr/>
        </p:nvSpPr>
        <p:spPr>
          <a:xfrm rot="0">
            <a:off x="354787" y="1390488"/>
            <a:ext cx="5316160" cy="582597"/>
          </a:xfrm>
          <a:prstGeom prst="rect">
            <a:avLst/>
          </a:prstGeom>
        </p:spPr>
        <p:txBody>
          <a:bodyPr anchor="t" rtlCol="false" tIns="0" lIns="0" bIns="0" rIns="0">
            <a:spAutoFit/>
          </a:bodyPr>
          <a:lstStyle/>
          <a:p>
            <a:pPr algn="l">
              <a:lnSpc>
                <a:spcPts val="4456"/>
              </a:lnSpc>
            </a:pPr>
            <a:r>
              <a:rPr lang="en-US" b="true" sz="3206">
                <a:solidFill>
                  <a:srgbClr val="00EC38"/>
                </a:solidFill>
                <a:latin typeface="Calibri (MS) Bold"/>
                <a:ea typeface="Calibri (MS) Bold"/>
                <a:cs typeface="Calibri (MS) Bold"/>
                <a:sym typeface="Calibri (MS) Bold"/>
              </a:rPr>
              <a:t>On re/humanizing education …</a:t>
            </a:r>
          </a:p>
        </p:txBody>
      </p:sp>
      <p:sp>
        <p:nvSpPr>
          <p:cNvPr name="TextBox 5" id="5"/>
          <p:cNvSpPr txBox="true"/>
          <p:nvPr/>
        </p:nvSpPr>
        <p:spPr>
          <a:xfrm rot="0">
            <a:off x="894893" y="1917087"/>
            <a:ext cx="183518" cy="517179"/>
          </a:xfrm>
          <a:prstGeom prst="rect">
            <a:avLst/>
          </a:prstGeom>
        </p:spPr>
        <p:txBody>
          <a:bodyPr anchor="t" rtlCol="false" tIns="0" lIns="0" bIns="0" rIns="0">
            <a:spAutoFit/>
          </a:bodyPr>
          <a:lstStyle/>
          <a:p>
            <a:pPr algn="l">
              <a:lnSpc>
                <a:spcPts val="4506"/>
              </a:lnSpc>
            </a:pPr>
            <a:r>
              <a:rPr lang="en-US" sz="1802">
                <a:solidFill>
                  <a:srgbClr val="FFFF00"/>
                </a:solidFill>
                <a:latin typeface="Arimo"/>
                <a:ea typeface="Arimo"/>
                <a:cs typeface="Arimo"/>
                <a:sym typeface="Arimo"/>
              </a:rPr>
              <a:t>✓</a:t>
            </a:r>
          </a:p>
        </p:txBody>
      </p:sp>
      <p:sp>
        <p:nvSpPr>
          <p:cNvPr name="TextBox 6" id="6"/>
          <p:cNvSpPr txBox="true"/>
          <p:nvPr/>
        </p:nvSpPr>
        <p:spPr>
          <a:xfrm rot="0">
            <a:off x="2398033" y="2353932"/>
            <a:ext cx="64913" cy="174698"/>
          </a:xfrm>
          <a:prstGeom prst="rect">
            <a:avLst/>
          </a:prstGeom>
        </p:spPr>
        <p:txBody>
          <a:bodyPr anchor="t" rtlCol="false" tIns="0" lIns="0" bIns="0" rIns="0">
            <a:spAutoFit/>
          </a:bodyPr>
          <a:lstStyle/>
          <a:p>
            <a:pPr algn="l">
              <a:lnSpc>
                <a:spcPts val="901"/>
              </a:lnSpc>
            </a:pPr>
            <a:r>
              <a:rPr lang="en-US" sz="1802">
                <a:solidFill>
                  <a:srgbClr val="FFFF00"/>
                </a:solidFill>
                <a:latin typeface="Arial"/>
                <a:ea typeface="Arial"/>
                <a:cs typeface="Arial"/>
                <a:sym typeface="Arial"/>
              </a:rPr>
              <a:t> </a:t>
            </a:r>
          </a:p>
        </p:txBody>
      </p:sp>
      <p:sp>
        <p:nvSpPr>
          <p:cNvPr name="TextBox 7" id="7"/>
          <p:cNvSpPr txBox="true"/>
          <p:nvPr/>
        </p:nvSpPr>
        <p:spPr>
          <a:xfrm rot="0">
            <a:off x="894893" y="3753764"/>
            <a:ext cx="183518" cy="326679"/>
          </a:xfrm>
          <a:prstGeom prst="rect">
            <a:avLst/>
          </a:prstGeom>
        </p:spPr>
        <p:txBody>
          <a:bodyPr anchor="t" rtlCol="false" tIns="0" lIns="0" bIns="0" rIns="0">
            <a:spAutoFit/>
          </a:bodyPr>
          <a:lstStyle/>
          <a:p>
            <a:pPr algn="l">
              <a:lnSpc>
                <a:spcPts val="2523"/>
              </a:lnSpc>
            </a:pPr>
            <a:r>
              <a:rPr lang="en-US" sz="1802">
                <a:solidFill>
                  <a:srgbClr val="FFFF00"/>
                </a:solidFill>
                <a:latin typeface="Arimo"/>
                <a:ea typeface="Arimo"/>
                <a:cs typeface="Arimo"/>
                <a:sym typeface="Arimo"/>
              </a:rPr>
              <a:t>✓</a:t>
            </a:r>
          </a:p>
        </p:txBody>
      </p:sp>
      <p:sp>
        <p:nvSpPr>
          <p:cNvPr name="TextBox 8" id="8"/>
          <p:cNvSpPr txBox="true"/>
          <p:nvPr/>
        </p:nvSpPr>
        <p:spPr>
          <a:xfrm rot="0">
            <a:off x="1181405" y="2201532"/>
            <a:ext cx="10089556" cy="327098"/>
          </a:xfrm>
          <a:prstGeom prst="rect">
            <a:avLst/>
          </a:prstGeom>
        </p:spPr>
        <p:txBody>
          <a:bodyPr anchor="t" rtlCol="false" tIns="0" lIns="0" bIns="0" rIns="0">
            <a:spAutoFit/>
          </a:bodyPr>
          <a:lstStyle/>
          <a:p>
            <a:pPr algn="l">
              <a:lnSpc>
                <a:spcPts val="2523"/>
              </a:lnSpc>
            </a:pPr>
            <a:r>
              <a:rPr lang="en-US" sz="1802">
                <a:solidFill>
                  <a:srgbClr val="FFFF00"/>
                </a:solidFill>
                <a:latin typeface="Arial"/>
                <a:ea typeface="Arial"/>
                <a:cs typeface="Arial"/>
                <a:sym typeface="Arial"/>
              </a:rPr>
              <a:t>emphasizesdialogicallearningthatvaluesstudents as co-creators of knowledge and encourages </a:t>
            </a:r>
          </a:p>
        </p:txBody>
      </p:sp>
      <p:sp>
        <p:nvSpPr>
          <p:cNvPr name="TextBox 9" id="9"/>
          <p:cNvSpPr txBox="true"/>
          <p:nvPr/>
        </p:nvSpPr>
        <p:spPr>
          <a:xfrm rot="0">
            <a:off x="1181405" y="3847709"/>
            <a:ext cx="10621613" cy="1699012"/>
          </a:xfrm>
          <a:prstGeom prst="rect">
            <a:avLst/>
          </a:prstGeom>
        </p:spPr>
        <p:txBody>
          <a:bodyPr anchor="t" rtlCol="false" tIns="0" lIns="0" bIns="0" rIns="0">
            <a:spAutoFit/>
          </a:bodyPr>
          <a:lstStyle/>
          <a:p>
            <a:pPr algn="l">
              <a:lnSpc>
                <a:spcPts val="2523"/>
              </a:lnSpc>
            </a:pPr>
            <a:r>
              <a:rPr lang="en-US" sz="1802">
                <a:solidFill>
                  <a:srgbClr val="FFFF00"/>
                </a:solidFill>
                <a:latin typeface="Arial"/>
                <a:ea typeface="Arial"/>
                <a:cs typeface="Arial"/>
                <a:sym typeface="Arial"/>
              </a:rPr>
              <a:t>emphasizing on care as a foundational element in teaching and learning relationships to cultivate trust, </a:t>
            </a:r>
          </a:p>
          <a:p>
            <a:pPr algn="l">
              <a:lnSpc>
                <a:spcPts val="2160"/>
              </a:lnSpc>
            </a:pPr>
            <a:r>
              <a:rPr lang="en-US" sz="1800">
                <a:solidFill>
                  <a:srgbClr val="FFFF00"/>
                </a:solidFill>
                <a:latin typeface="Arial"/>
                <a:ea typeface="Arial"/>
                <a:cs typeface="Arial"/>
                <a:sym typeface="Arial"/>
              </a:rPr>
              <a:t>empathy,</a:t>
            </a:r>
            <a:r>
              <a:rPr lang="en-US" sz="1800">
                <a:solidFill>
                  <a:srgbClr val="000000"/>
                </a:solidFill>
                <a:latin typeface="Arial"/>
                <a:ea typeface="Arial"/>
                <a:cs typeface="Arial"/>
                <a:sym typeface="Arial"/>
              </a:rPr>
              <a:t> </a:t>
            </a:r>
            <a:r>
              <a:rPr lang="en-US" sz="1800">
                <a:solidFill>
                  <a:srgbClr val="FFFF00"/>
                </a:solidFill>
                <a:latin typeface="Arial"/>
                <a:ea typeface="Arial"/>
                <a:cs typeface="Arial"/>
                <a:sym typeface="Arial"/>
              </a:rPr>
              <a:t>and</a:t>
            </a:r>
            <a:r>
              <a:rPr lang="en-US" sz="1800">
                <a:solidFill>
                  <a:srgbClr val="000000"/>
                </a:solidFill>
                <a:latin typeface="Arial"/>
                <a:ea typeface="Arial"/>
                <a:cs typeface="Arial"/>
                <a:sym typeface="Arial"/>
              </a:rPr>
              <a:t> </a:t>
            </a:r>
            <a:r>
              <a:rPr lang="en-US" sz="1800">
                <a:solidFill>
                  <a:srgbClr val="FFFF00"/>
                </a:solidFill>
                <a:latin typeface="Arial"/>
                <a:ea typeface="Arial"/>
                <a:cs typeface="Arial"/>
                <a:sym typeface="Arial"/>
              </a:rPr>
              <a:t>emotional</a:t>
            </a:r>
            <a:r>
              <a:rPr lang="en-US" sz="1800">
                <a:solidFill>
                  <a:srgbClr val="000000"/>
                </a:solidFill>
                <a:latin typeface="Arial"/>
                <a:ea typeface="Arial"/>
                <a:cs typeface="Arial"/>
                <a:sym typeface="Arial"/>
              </a:rPr>
              <a:t> </a:t>
            </a:r>
            <a:r>
              <a:rPr lang="en-US" sz="1800">
                <a:solidFill>
                  <a:srgbClr val="FFFF00"/>
                </a:solidFill>
                <a:latin typeface="Arial"/>
                <a:ea typeface="Arial"/>
                <a:cs typeface="Arial"/>
                <a:sym typeface="Arial"/>
              </a:rPr>
              <a:t>safety</a:t>
            </a:r>
            <a:r>
              <a:rPr lang="en-US" sz="1800">
                <a:solidFill>
                  <a:srgbClr val="000000"/>
                </a:solidFill>
                <a:latin typeface="Arial"/>
                <a:ea typeface="Arial"/>
                <a:cs typeface="Arial"/>
                <a:sym typeface="Arial"/>
              </a:rPr>
              <a:t> </a:t>
            </a:r>
            <a:r>
              <a:rPr lang="en-US" sz="1800">
                <a:solidFill>
                  <a:srgbClr val="FFFF00"/>
                </a:solidFill>
                <a:latin typeface="Arial"/>
                <a:ea typeface="Arial"/>
                <a:cs typeface="Arial"/>
                <a:sym typeface="Arial"/>
              </a:rPr>
              <a:t>within</a:t>
            </a:r>
            <a:r>
              <a:rPr lang="en-US" sz="1800">
                <a:solidFill>
                  <a:srgbClr val="000000"/>
                </a:solidFill>
                <a:latin typeface="Arial"/>
                <a:ea typeface="Arial"/>
                <a:cs typeface="Arial"/>
                <a:sym typeface="Arial"/>
              </a:rPr>
              <a:t> </a:t>
            </a:r>
            <a:r>
              <a:rPr lang="en-US" sz="1800">
                <a:solidFill>
                  <a:srgbClr val="FFFF00"/>
                </a:solidFill>
                <a:latin typeface="Arial"/>
                <a:ea typeface="Arial"/>
                <a:cs typeface="Arial"/>
                <a:sym typeface="Arial"/>
              </a:rPr>
              <a:t>classrooms</a:t>
            </a:r>
            <a:r>
              <a:rPr lang="en-US" sz="1800">
                <a:solidFill>
                  <a:srgbClr val="000000"/>
                </a:solidFill>
                <a:latin typeface="Arial"/>
                <a:ea typeface="Arial"/>
                <a:cs typeface="Arial"/>
                <a:sym typeface="Arial"/>
              </a:rPr>
              <a:t> </a:t>
            </a:r>
            <a:r>
              <a:rPr lang="en-US" sz="1800">
                <a:solidFill>
                  <a:srgbClr val="FFFF00"/>
                </a:solidFill>
                <a:latin typeface="Arial"/>
                <a:ea typeface="Arial"/>
                <a:cs typeface="Arial"/>
                <a:sym typeface="Arial"/>
              </a:rPr>
              <a:t>in</a:t>
            </a:r>
            <a:r>
              <a:rPr lang="en-US" sz="1800">
                <a:solidFill>
                  <a:srgbClr val="000000"/>
                </a:solidFill>
                <a:latin typeface="Arial"/>
                <a:ea typeface="Arial"/>
                <a:cs typeface="Arial"/>
                <a:sym typeface="Arial"/>
              </a:rPr>
              <a:t> </a:t>
            </a:r>
            <a:r>
              <a:rPr lang="en-US" sz="1800">
                <a:solidFill>
                  <a:srgbClr val="FFFF00"/>
                </a:solidFill>
                <a:latin typeface="Arial"/>
                <a:ea typeface="Arial"/>
                <a:cs typeface="Arial"/>
                <a:sym typeface="Arial"/>
              </a:rPr>
              <a:t>reinforcing</a:t>
            </a:r>
            <a:r>
              <a:rPr lang="en-US" sz="1800">
                <a:solidFill>
                  <a:srgbClr val="000000"/>
                </a:solidFill>
                <a:latin typeface="Arial"/>
                <a:ea typeface="Arial"/>
                <a:cs typeface="Arial"/>
                <a:sym typeface="Arial"/>
              </a:rPr>
              <a:t> </a:t>
            </a:r>
            <a:r>
              <a:rPr lang="en-US" sz="1800">
                <a:solidFill>
                  <a:srgbClr val="FFFF00"/>
                </a:solidFill>
                <a:latin typeface="Arial"/>
                <a:ea typeface="Arial"/>
                <a:cs typeface="Arial"/>
                <a:sym typeface="Arial"/>
              </a:rPr>
              <a:t>holistic</a:t>
            </a:r>
            <a:r>
              <a:rPr lang="en-US" sz="1800">
                <a:solidFill>
                  <a:srgbClr val="000000"/>
                </a:solidFill>
                <a:latin typeface="Arial"/>
                <a:ea typeface="Arial"/>
                <a:cs typeface="Arial"/>
                <a:sym typeface="Arial"/>
              </a:rPr>
              <a:t> </a:t>
            </a:r>
            <a:r>
              <a:rPr lang="en-US" sz="1800">
                <a:solidFill>
                  <a:srgbClr val="FFFF00"/>
                </a:solidFill>
                <a:latin typeface="Arial"/>
                <a:ea typeface="Arial"/>
                <a:cs typeface="Arial"/>
                <a:sym typeface="Arial"/>
              </a:rPr>
              <a:t>student</a:t>
            </a:r>
            <a:r>
              <a:rPr lang="en-US" sz="1800">
                <a:solidFill>
                  <a:srgbClr val="000000"/>
                </a:solidFill>
                <a:latin typeface="Arial"/>
                <a:ea typeface="Arial"/>
                <a:cs typeface="Arial"/>
                <a:sym typeface="Arial"/>
              </a:rPr>
              <a:t> </a:t>
            </a:r>
            <a:r>
              <a:rPr lang="en-US" sz="1800">
                <a:solidFill>
                  <a:srgbClr val="FFFF00"/>
                </a:solidFill>
                <a:latin typeface="Arial"/>
                <a:ea typeface="Arial"/>
                <a:cs typeface="Arial"/>
                <a:sym typeface="Arial"/>
              </a:rPr>
              <a:t>development</a:t>
            </a:r>
            <a:r>
              <a:rPr lang="en-US" sz="1800">
                <a:solidFill>
                  <a:srgbClr val="000000"/>
                </a:solidFill>
                <a:latin typeface="Arial"/>
                <a:ea typeface="Arial"/>
                <a:cs typeface="Arial"/>
                <a:sym typeface="Arial"/>
              </a:rPr>
              <a:t> </a:t>
            </a:r>
            <a:r>
              <a:rPr lang="en-US" sz="1800">
                <a:solidFill>
                  <a:srgbClr val="FFFF00"/>
                </a:solidFill>
                <a:latin typeface="Arial"/>
                <a:ea typeface="Arial"/>
                <a:cs typeface="Arial"/>
                <a:sym typeface="Arial"/>
              </a:rPr>
              <a:t>(Nel</a:t>
            </a:r>
            <a:r>
              <a:rPr lang="en-US" sz="1800">
                <a:solidFill>
                  <a:srgbClr val="000000"/>
                </a:solidFill>
                <a:latin typeface="Arial"/>
                <a:ea typeface="Arial"/>
                <a:cs typeface="Arial"/>
                <a:sym typeface="Arial"/>
              </a:rPr>
              <a:t> </a:t>
            </a:r>
            <a:r>
              <a:rPr lang="en-US" sz="1800">
                <a:solidFill>
                  <a:srgbClr val="FFFF00"/>
                </a:solidFill>
                <a:latin typeface="Arial"/>
                <a:ea typeface="Arial"/>
                <a:cs typeface="Arial"/>
                <a:sym typeface="Arial"/>
              </a:rPr>
              <a:t>Noddings (2022) in Mondal &amp; Ghosh, 2025; Yadava, 2017); understanding the condition of being human—our humannes is inseparable from our existence on the Earth and our relationship with other humans (Arendt, 1953 in Lyle, 2022)</a:t>
            </a:r>
          </a:p>
        </p:txBody>
      </p:sp>
      <p:sp>
        <p:nvSpPr>
          <p:cNvPr name="TextBox 10" id="10"/>
          <p:cNvSpPr txBox="true"/>
          <p:nvPr/>
        </p:nvSpPr>
        <p:spPr>
          <a:xfrm rot="0">
            <a:off x="1181405" y="2514495"/>
            <a:ext cx="10605592" cy="1111596"/>
          </a:xfrm>
          <a:prstGeom prst="rect">
            <a:avLst/>
          </a:prstGeom>
        </p:spPr>
        <p:txBody>
          <a:bodyPr anchor="t" rtlCol="false" tIns="0" lIns="0" bIns="0" rIns="0">
            <a:spAutoFit/>
          </a:bodyPr>
          <a:lstStyle/>
          <a:p>
            <a:pPr algn="l">
              <a:lnSpc>
                <a:spcPts val="2160"/>
              </a:lnSpc>
            </a:pPr>
            <a:r>
              <a:rPr lang="en-US" sz="1800">
                <a:solidFill>
                  <a:srgbClr val="FFFF00"/>
                </a:solidFill>
                <a:latin typeface="Arial"/>
                <a:ea typeface="Arial"/>
                <a:cs typeface="Arial"/>
                <a:sym typeface="Arial"/>
              </a:rPr>
              <a:t>criticalreflection,empathy,and agency (Sheridan,2018); becomes increasingly critical to ensure learners develop not only cognitive and technical skills but also emotional intelligence and social responsibility (Kress &amp; Lake, 2018; Magro et al., 2020); </a:t>
            </a:r>
          </a:p>
        </p:txBody>
      </p:sp>
      <p:sp>
        <p:nvSpPr>
          <p:cNvPr name="TextBox 11" id="11"/>
          <p:cNvSpPr txBox="true"/>
          <p:nvPr/>
        </p:nvSpPr>
        <p:spPr>
          <a:xfrm rot="0">
            <a:off x="894893" y="2931214"/>
            <a:ext cx="183271" cy="326317"/>
          </a:xfrm>
          <a:prstGeom prst="rect">
            <a:avLst/>
          </a:prstGeom>
        </p:spPr>
        <p:txBody>
          <a:bodyPr anchor="t" rtlCol="false" tIns="0" lIns="0" bIns="0" rIns="0">
            <a:spAutoFit/>
          </a:bodyPr>
          <a:lstStyle/>
          <a:p>
            <a:pPr algn="l">
              <a:lnSpc>
                <a:spcPts val="2520"/>
              </a:lnSpc>
            </a:pPr>
            <a:r>
              <a:rPr lang="en-US" sz="1800">
                <a:solidFill>
                  <a:srgbClr val="FFFF00"/>
                </a:solidFill>
                <a:latin typeface="Arimo"/>
                <a:ea typeface="Arimo"/>
                <a:cs typeface="Arimo"/>
                <a:sym typeface="Arimo"/>
              </a:rPr>
              <a:t>✓</a:t>
            </a:r>
          </a:p>
        </p:txBody>
      </p:sp>
      <p:sp>
        <p:nvSpPr>
          <p:cNvPr name="TextBox 12" id="12"/>
          <p:cNvSpPr txBox="true"/>
          <p:nvPr/>
        </p:nvSpPr>
        <p:spPr>
          <a:xfrm rot="0">
            <a:off x="894893" y="4851835"/>
            <a:ext cx="183271" cy="326317"/>
          </a:xfrm>
          <a:prstGeom prst="rect">
            <a:avLst/>
          </a:prstGeom>
        </p:spPr>
        <p:txBody>
          <a:bodyPr anchor="t" rtlCol="false" tIns="0" lIns="0" bIns="0" rIns="0">
            <a:spAutoFit/>
          </a:bodyPr>
          <a:lstStyle/>
          <a:p>
            <a:pPr algn="l">
              <a:lnSpc>
                <a:spcPts val="2520"/>
              </a:lnSpc>
            </a:pPr>
            <a:r>
              <a:rPr lang="en-US" sz="1800">
                <a:solidFill>
                  <a:srgbClr val="FFFF00"/>
                </a:solidFill>
                <a:latin typeface="Arimo"/>
                <a:ea typeface="Arimo"/>
                <a:cs typeface="Arimo"/>
                <a:sym typeface="Arimo"/>
              </a:rPr>
              <a:t>✓</a:t>
            </a:r>
          </a:p>
        </p:txBody>
      </p:sp>
      <p:sp>
        <p:nvSpPr>
          <p:cNvPr name="TextBox 13" id="13"/>
          <p:cNvSpPr txBox="true"/>
          <p:nvPr/>
        </p:nvSpPr>
        <p:spPr>
          <a:xfrm rot="0">
            <a:off x="2587495" y="6172752"/>
            <a:ext cx="6550333" cy="286655"/>
          </a:xfrm>
          <a:prstGeom prst="rect">
            <a:avLst/>
          </a:prstGeom>
        </p:spPr>
        <p:txBody>
          <a:bodyPr anchor="t" rtlCol="false" tIns="0" lIns="0" bIns="0" rIns="0">
            <a:spAutoFit/>
          </a:bodyPr>
          <a:lstStyle/>
          <a:p>
            <a:pPr algn="l">
              <a:lnSpc>
                <a:spcPts val="2234"/>
              </a:lnSpc>
            </a:pPr>
            <a:r>
              <a:rPr lang="en-US" sz="1596">
                <a:solidFill>
                  <a:srgbClr val="FFC000"/>
                </a:solidFill>
                <a:latin typeface="Arial"/>
                <a:ea typeface="Arial"/>
                <a:cs typeface="Arial"/>
                <a:sym typeface="Arial"/>
              </a:rPr>
              <a:t>Knowledge is of no value unless you put it into practice. Anton Chekhov</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2192000" cy="6858000"/>
          </a:xfrm>
          <a:custGeom>
            <a:avLst/>
            <a:gdLst/>
            <a:ahLst/>
            <a:cxnLst/>
            <a:rect r="r" b="b" t="t" l="l"/>
            <a:pathLst>
              <a:path h="6858000" w="12192000">
                <a:moveTo>
                  <a:pt x="0" y="0"/>
                </a:moveTo>
                <a:lnTo>
                  <a:pt x="12192000" y="0"/>
                </a:lnTo>
                <a:lnTo>
                  <a:pt x="12192000" y="6858000"/>
                </a:lnTo>
                <a:lnTo>
                  <a:pt x="0" y="6858000"/>
                </a:lnTo>
                <a:lnTo>
                  <a:pt x="0" y="0"/>
                </a:lnTo>
                <a:close/>
              </a:path>
            </a:pathLst>
          </a:custGeom>
          <a:blipFill>
            <a:blip r:embed="rId2"/>
            <a:stretch>
              <a:fillRect l="0" t="0" r="0" b="0"/>
            </a:stretch>
          </a:blipFill>
        </p:spPr>
      </p:sp>
      <p:sp>
        <p:nvSpPr>
          <p:cNvPr name="Freeform 3" id="3"/>
          <p:cNvSpPr/>
          <p:nvPr/>
        </p:nvSpPr>
        <p:spPr>
          <a:xfrm flipH="false" flipV="false" rot="0">
            <a:off x="3156204" y="697992"/>
            <a:ext cx="8128254" cy="912114"/>
          </a:xfrm>
          <a:custGeom>
            <a:avLst/>
            <a:gdLst/>
            <a:ahLst/>
            <a:cxnLst/>
            <a:rect r="r" b="b" t="t" l="l"/>
            <a:pathLst>
              <a:path h="912114" w="8128254">
                <a:moveTo>
                  <a:pt x="0" y="0"/>
                </a:moveTo>
                <a:lnTo>
                  <a:pt x="8128254" y="0"/>
                </a:lnTo>
                <a:lnTo>
                  <a:pt x="8128254" y="912114"/>
                </a:lnTo>
                <a:lnTo>
                  <a:pt x="0" y="912114"/>
                </a:lnTo>
                <a:lnTo>
                  <a:pt x="0" y="0"/>
                </a:lnTo>
                <a:close/>
              </a:path>
            </a:pathLst>
          </a:custGeom>
          <a:blipFill>
            <a:blip r:embed="rId3"/>
            <a:stretch>
              <a:fillRect l="0" t="0" r="0" b="0"/>
            </a:stretch>
          </a:blipFill>
        </p:spPr>
      </p:sp>
      <p:sp>
        <p:nvSpPr>
          <p:cNvPr name="TextBox 4" id="4"/>
          <p:cNvSpPr txBox="true"/>
          <p:nvPr/>
        </p:nvSpPr>
        <p:spPr>
          <a:xfrm rot="0">
            <a:off x="3415541" y="764886"/>
            <a:ext cx="7733557" cy="582244"/>
          </a:xfrm>
          <a:prstGeom prst="rect">
            <a:avLst/>
          </a:prstGeom>
        </p:spPr>
        <p:txBody>
          <a:bodyPr anchor="t" rtlCol="false" tIns="0" lIns="0" bIns="0" rIns="0">
            <a:spAutoFit/>
          </a:bodyPr>
          <a:lstStyle/>
          <a:p>
            <a:pPr algn="l">
              <a:lnSpc>
                <a:spcPts val="4485"/>
              </a:lnSpc>
            </a:pPr>
            <a:r>
              <a:rPr lang="en-US" b="true" sz="3204">
                <a:solidFill>
                  <a:srgbClr val="00EC38"/>
                </a:solidFill>
                <a:latin typeface="Calibri (MS) Bold"/>
                <a:ea typeface="Calibri (MS) Bold"/>
                <a:cs typeface="Calibri (MS) Bold"/>
                <a:sym typeface="Calibri (MS) Bold"/>
              </a:rPr>
              <a:t>Pedagogical focuses in humanizing education</a:t>
            </a:r>
          </a:p>
        </p:txBody>
      </p:sp>
      <p:sp>
        <p:nvSpPr>
          <p:cNvPr name="TextBox 5" id="5"/>
          <p:cNvSpPr txBox="true"/>
          <p:nvPr/>
        </p:nvSpPr>
        <p:spPr>
          <a:xfrm rot="0">
            <a:off x="3595754" y="1720777"/>
            <a:ext cx="207759" cy="1046407"/>
          </a:xfrm>
          <a:prstGeom prst="rect">
            <a:avLst/>
          </a:prstGeom>
        </p:spPr>
        <p:txBody>
          <a:bodyPr anchor="t" rtlCol="false" tIns="0" lIns="0" bIns="0" rIns="0">
            <a:spAutoFit/>
          </a:bodyPr>
          <a:lstStyle/>
          <a:p>
            <a:pPr algn="just">
              <a:lnSpc>
                <a:spcPts val="4320"/>
              </a:lnSpc>
            </a:pPr>
            <a:r>
              <a:rPr lang="en-US" sz="1800">
                <a:solidFill>
                  <a:srgbClr val="FFFF00"/>
                </a:solidFill>
                <a:latin typeface="Arimo"/>
                <a:ea typeface="Arimo"/>
                <a:cs typeface="Arimo"/>
                <a:sym typeface="Arimo"/>
              </a:rPr>
              <a:t>❖ ❖</a:t>
            </a:r>
          </a:p>
        </p:txBody>
      </p:sp>
      <p:sp>
        <p:nvSpPr>
          <p:cNvPr name="TextBox 6" id="6"/>
          <p:cNvSpPr txBox="true"/>
          <p:nvPr/>
        </p:nvSpPr>
        <p:spPr>
          <a:xfrm rot="0">
            <a:off x="3595754" y="3538395"/>
            <a:ext cx="207759" cy="326317"/>
          </a:xfrm>
          <a:prstGeom prst="rect">
            <a:avLst/>
          </a:prstGeom>
        </p:spPr>
        <p:txBody>
          <a:bodyPr anchor="t" rtlCol="false" tIns="0" lIns="0" bIns="0" rIns="0">
            <a:spAutoFit/>
          </a:bodyPr>
          <a:lstStyle/>
          <a:p>
            <a:pPr algn="l">
              <a:lnSpc>
                <a:spcPts val="2520"/>
              </a:lnSpc>
            </a:pPr>
            <a:r>
              <a:rPr lang="en-US" sz="1800">
                <a:solidFill>
                  <a:srgbClr val="FFFF00"/>
                </a:solidFill>
                <a:latin typeface="Arimo"/>
                <a:ea typeface="Arimo"/>
                <a:cs typeface="Arimo"/>
                <a:sym typeface="Arimo"/>
              </a:rPr>
              <a:t>❖</a:t>
            </a:r>
          </a:p>
        </p:txBody>
      </p:sp>
      <p:sp>
        <p:nvSpPr>
          <p:cNvPr name="TextBox 7" id="7"/>
          <p:cNvSpPr txBox="true"/>
          <p:nvPr/>
        </p:nvSpPr>
        <p:spPr>
          <a:xfrm rot="0">
            <a:off x="3595754" y="4635675"/>
            <a:ext cx="207759" cy="326317"/>
          </a:xfrm>
          <a:prstGeom prst="rect">
            <a:avLst/>
          </a:prstGeom>
        </p:spPr>
        <p:txBody>
          <a:bodyPr anchor="t" rtlCol="false" tIns="0" lIns="0" bIns="0" rIns="0">
            <a:spAutoFit/>
          </a:bodyPr>
          <a:lstStyle/>
          <a:p>
            <a:pPr algn="l">
              <a:lnSpc>
                <a:spcPts val="2520"/>
              </a:lnSpc>
            </a:pPr>
            <a:r>
              <a:rPr lang="en-US" sz="1800">
                <a:solidFill>
                  <a:srgbClr val="FFFF00"/>
                </a:solidFill>
                <a:latin typeface="Arimo"/>
                <a:ea typeface="Arimo"/>
                <a:cs typeface="Arimo"/>
                <a:sym typeface="Arimo"/>
              </a:rPr>
              <a:t>❖</a:t>
            </a:r>
          </a:p>
        </p:txBody>
      </p:sp>
      <p:sp>
        <p:nvSpPr>
          <p:cNvPr name="TextBox 8" id="8"/>
          <p:cNvSpPr txBox="true"/>
          <p:nvPr/>
        </p:nvSpPr>
        <p:spPr>
          <a:xfrm rot="0">
            <a:off x="3882266" y="2024148"/>
            <a:ext cx="7172601" cy="837276"/>
          </a:xfrm>
          <a:prstGeom prst="rect">
            <a:avLst/>
          </a:prstGeom>
        </p:spPr>
        <p:txBody>
          <a:bodyPr anchor="t" rtlCol="false" tIns="0" lIns="0" bIns="0" rIns="0">
            <a:spAutoFit/>
          </a:bodyPr>
          <a:lstStyle/>
          <a:p>
            <a:pPr algn="l">
              <a:lnSpc>
                <a:spcPts val="2160"/>
              </a:lnSpc>
            </a:pPr>
            <a:r>
              <a:rPr lang="en-US" sz="1800">
                <a:solidFill>
                  <a:srgbClr val="FFFF00"/>
                </a:solidFill>
                <a:latin typeface="Arial"/>
                <a:ea typeface="Arial"/>
                <a:cs typeface="Arial"/>
                <a:sym typeface="Arial"/>
              </a:rPr>
              <a:t>Centered around the students’ lived experiences (Mahani in Lyle, 2022); Aiming to develop critical consciousness through a dialogic approach </a:t>
            </a:r>
          </a:p>
        </p:txBody>
      </p:sp>
      <p:sp>
        <p:nvSpPr>
          <p:cNvPr name="TextBox 9" id="9"/>
          <p:cNvSpPr txBox="true"/>
          <p:nvPr/>
        </p:nvSpPr>
        <p:spPr>
          <a:xfrm rot="0">
            <a:off x="3882266" y="2847108"/>
            <a:ext cx="8136303" cy="2209133"/>
          </a:xfrm>
          <a:prstGeom prst="rect">
            <a:avLst/>
          </a:prstGeom>
        </p:spPr>
        <p:txBody>
          <a:bodyPr anchor="t" rtlCol="false" tIns="0" lIns="0" bIns="0" rIns="0">
            <a:spAutoFit/>
          </a:bodyPr>
          <a:lstStyle/>
          <a:p>
            <a:pPr algn="l">
              <a:lnSpc>
                <a:spcPts val="2160"/>
              </a:lnSpc>
            </a:pPr>
            <a:r>
              <a:rPr lang="en-US" sz="1800">
                <a:solidFill>
                  <a:srgbClr val="FFFF00"/>
                </a:solidFill>
                <a:latin typeface="Arial"/>
                <a:ea typeface="Arial"/>
                <a:cs typeface="Arial"/>
                <a:sym typeface="Arial"/>
              </a:rPr>
              <a:t>to cultivate students’ agency so they can co-construct their learning Elbow, 1994); Admitting the importance of cultural diversity and the incorporation of students’ intersectionality utilizing cultural and linguistic artefacts in the curriculum and teaching resources (Ladson-Billings, 1995) Employing culturally relevant pedagogies to accelerate humanization in </a:t>
            </a:r>
          </a:p>
        </p:txBody>
      </p:sp>
      <p:sp>
        <p:nvSpPr>
          <p:cNvPr name="TextBox 10" id="10"/>
          <p:cNvSpPr txBox="true"/>
          <p:nvPr/>
        </p:nvSpPr>
        <p:spPr>
          <a:xfrm rot="0">
            <a:off x="7582786" y="5041630"/>
            <a:ext cx="64913" cy="288998"/>
          </a:xfrm>
          <a:prstGeom prst="rect">
            <a:avLst/>
          </a:prstGeom>
        </p:spPr>
        <p:txBody>
          <a:bodyPr anchor="t" rtlCol="false" tIns="0" lIns="0" bIns="0" rIns="0">
            <a:spAutoFit/>
          </a:bodyPr>
          <a:lstStyle/>
          <a:p>
            <a:pPr algn="l">
              <a:lnSpc>
                <a:spcPts val="2162"/>
              </a:lnSpc>
            </a:pPr>
            <a:r>
              <a:rPr lang="en-US" sz="1802">
                <a:solidFill>
                  <a:srgbClr val="FFFF00"/>
                </a:solidFill>
                <a:latin typeface="Arial"/>
                <a:ea typeface="Arial"/>
                <a:cs typeface="Arial"/>
                <a:sym typeface="Arial"/>
              </a:rPr>
              <a:t>.</a:t>
            </a:r>
          </a:p>
        </p:txBody>
      </p:sp>
      <p:sp>
        <p:nvSpPr>
          <p:cNvPr name="TextBox 11" id="11"/>
          <p:cNvSpPr txBox="true"/>
          <p:nvPr/>
        </p:nvSpPr>
        <p:spPr>
          <a:xfrm rot="0">
            <a:off x="10919460" y="2577608"/>
            <a:ext cx="943099" cy="265452"/>
          </a:xfrm>
          <a:prstGeom prst="rect">
            <a:avLst/>
          </a:prstGeom>
        </p:spPr>
        <p:txBody>
          <a:bodyPr anchor="t" rtlCol="false" tIns="0" lIns="0" bIns="0" rIns="0">
            <a:spAutoFit/>
          </a:bodyPr>
          <a:lstStyle/>
          <a:p>
            <a:pPr algn="l">
              <a:lnSpc>
                <a:spcPts val="2160"/>
              </a:lnSpc>
            </a:pPr>
            <a:r>
              <a:rPr lang="en-US" sz="1200" spc="1">
                <a:solidFill>
                  <a:srgbClr val="FFFF00"/>
                </a:solidFill>
                <a:latin typeface="Arial"/>
                <a:ea typeface="Arial"/>
                <a:cs typeface="Arial"/>
                <a:sym typeface="Arial"/>
              </a:rPr>
              <a:t>(Freire,</a:t>
            </a:r>
            <a:r>
              <a:rPr lang="en-US" sz="1200" spc="1">
                <a:solidFill>
                  <a:srgbClr val="000000"/>
                </a:solidFill>
                <a:latin typeface="Arial"/>
                <a:ea typeface="Arial"/>
                <a:cs typeface="Arial"/>
                <a:sym typeface="Arial"/>
              </a:rPr>
              <a:t> </a:t>
            </a:r>
            <a:r>
              <a:rPr lang="en-US" sz="1200" spc="1">
                <a:solidFill>
                  <a:srgbClr val="FFFF00"/>
                </a:solidFill>
                <a:latin typeface="Arial"/>
                <a:ea typeface="Arial"/>
                <a:cs typeface="Arial"/>
                <a:sym typeface="Arial"/>
              </a:rPr>
              <a:t>1972)</a:t>
            </a:r>
          </a:p>
        </p:txBody>
      </p:sp>
      <p:sp>
        <p:nvSpPr>
          <p:cNvPr name="TextBox 12" id="12"/>
          <p:cNvSpPr txBox="true"/>
          <p:nvPr/>
        </p:nvSpPr>
        <p:spPr>
          <a:xfrm rot="0">
            <a:off x="10732008" y="2851928"/>
            <a:ext cx="1279027" cy="265452"/>
          </a:xfrm>
          <a:prstGeom prst="rect">
            <a:avLst/>
          </a:prstGeom>
        </p:spPr>
        <p:txBody>
          <a:bodyPr anchor="t" rtlCol="false" tIns="0" lIns="0" bIns="0" rIns="0">
            <a:spAutoFit/>
          </a:bodyPr>
          <a:lstStyle/>
          <a:p>
            <a:pPr algn="l">
              <a:lnSpc>
                <a:spcPts val="2160"/>
              </a:lnSpc>
            </a:pPr>
            <a:r>
              <a:rPr lang="en-US" sz="1200" spc="2">
                <a:solidFill>
                  <a:srgbClr val="FFFF00"/>
                </a:solidFill>
                <a:latin typeface="Arial"/>
                <a:ea typeface="Arial"/>
                <a:cs typeface="Arial"/>
                <a:sym typeface="Arial"/>
              </a:rPr>
              <a:t>(Bartolomé;1994; </a:t>
            </a:r>
          </a:p>
        </p:txBody>
      </p:sp>
      <p:sp>
        <p:nvSpPr>
          <p:cNvPr name="TextBox 13" id="13"/>
          <p:cNvSpPr txBox="true"/>
          <p:nvPr/>
        </p:nvSpPr>
        <p:spPr>
          <a:xfrm rot="0">
            <a:off x="3882266" y="5003530"/>
            <a:ext cx="1008412" cy="327098"/>
          </a:xfrm>
          <a:prstGeom prst="rect">
            <a:avLst/>
          </a:prstGeom>
        </p:spPr>
        <p:txBody>
          <a:bodyPr anchor="t" rtlCol="false" tIns="0" lIns="0" bIns="0" rIns="0">
            <a:spAutoFit/>
          </a:bodyPr>
          <a:lstStyle/>
          <a:p>
            <a:pPr algn="l">
              <a:lnSpc>
                <a:spcPts val="2523"/>
              </a:lnSpc>
            </a:pPr>
            <a:r>
              <a:rPr lang="en-US" sz="1802">
                <a:solidFill>
                  <a:srgbClr val="FFFF00"/>
                </a:solidFill>
                <a:latin typeface="Arial"/>
                <a:ea typeface="Arial"/>
                <a:cs typeface="Arial"/>
                <a:sym typeface="Arial"/>
              </a:rPr>
              <a:t>education</a:t>
            </a:r>
          </a:p>
        </p:txBody>
      </p:sp>
      <p:sp>
        <p:nvSpPr>
          <p:cNvPr name="TextBox 14" id="14"/>
          <p:cNvSpPr txBox="true"/>
          <p:nvPr/>
        </p:nvSpPr>
        <p:spPr>
          <a:xfrm rot="0">
            <a:off x="4936874" y="5094075"/>
            <a:ext cx="2696966" cy="218180"/>
          </a:xfrm>
          <a:prstGeom prst="rect">
            <a:avLst/>
          </a:prstGeom>
        </p:spPr>
        <p:txBody>
          <a:bodyPr anchor="t" rtlCol="false" tIns="0" lIns="0" bIns="0" rIns="0">
            <a:spAutoFit/>
          </a:bodyPr>
          <a:lstStyle/>
          <a:p>
            <a:pPr algn="l">
              <a:lnSpc>
                <a:spcPts val="1683"/>
              </a:lnSpc>
            </a:pPr>
            <a:r>
              <a:rPr lang="en-US" sz="1202">
                <a:solidFill>
                  <a:srgbClr val="FFFF00"/>
                </a:solidFill>
                <a:latin typeface="Arial"/>
                <a:ea typeface="Arial"/>
                <a:cs typeface="Arial"/>
                <a:sym typeface="Arial"/>
              </a:rPr>
              <a:t>(Samaras,</a:t>
            </a:r>
            <a:r>
              <a:rPr lang="en-US" sz="1202">
                <a:solidFill>
                  <a:srgbClr val="000000"/>
                </a:solidFill>
                <a:latin typeface="Arial"/>
                <a:ea typeface="Arial"/>
                <a:cs typeface="Arial"/>
                <a:sym typeface="Arial"/>
              </a:rPr>
              <a:t> </a:t>
            </a:r>
            <a:r>
              <a:rPr lang="en-US" sz="1202">
                <a:solidFill>
                  <a:srgbClr val="FFFF00"/>
                </a:solidFill>
                <a:latin typeface="Arial"/>
                <a:ea typeface="Arial"/>
                <a:cs typeface="Arial"/>
                <a:sym typeface="Arial"/>
              </a:rPr>
              <a:t>A.</a:t>
            </a:r>
            <a:r>
              <a:rPr lang="en-US" sz="1202">
                <a:solidFill>
                  <a:srgbClr val="000000"/>
                </a:solidFill>
                <a:latin typeface="Arial"/>
                <a:ea typeface="Arial"/>
                <a:cs typeface="Arial"/>
                <a:sym typeface="Arial"/>
              </a:rPr>
              <a:t> </a:t>
            </a:r>
            <a:r>
              <a:rPr lang="en-US" sz="1202">
                <a:solidFill>
                  <a:srgbClr val="FFFF00"/>
                </a:solidFill>
                <a:latin typeface="Arial"/>
                <a:ea typeface="Arial"/>
                <a:cs typeface="Arial"/>
                <a:sym typeface="Arial"/>
              </a:rPr>
              <a:t>P.,</a:t>
            </a:r>
            <a:r>
              <a:rPr lang="en-US" sz="1202">
                <a:solidFill>
                  <a:srgbClr val="000000"/>
                </a:solidFill>
                <a:latin typeface="Arial"/>
                <a:ea typeface="Arial"/>
                <a:cs typeface="Arial"/>
                <a:sym typeface="Arial"/>
              </a:rPr>
              <a:t> </a:t>
            </a:r>
            <a:r>
              <a:rPr lang="en-US" sz="1202">
                <a:solidFill>
                  <a:srgbClr val="FFFF00"/>
                </a:solidFill>
                <a:latin typeface="Arial"/>
                <a:ea typeface="Arial"/>
                <a:cs typeface="Arial"/>
                <a:sym typeface="Arial"/>
              </a:rPr>
              <a:t>&amp;</a:t>
            </a:r>
            <a:r>
              <a:rPr lang="en-US" sz="1202">
                <a:solidFill>
                  <a:srgbClr val="000000"/>
                </a:solidFill>
                <a:latin typeface="Arial"/>
                <a:ea typeface="Arial"/>
                <a:cs typeface="Arial"/>
                <a:sym typeface="Arial"/>
              </a:rPr>
              <a:t> </a:t>
            </a:r>
            <a:r>
              <a:rPr lang="en-US" sz="1202">
                <a:solidFill>
                  <a:srgbClr val="FFFF00"/>
                </a:solidFill>
                <a:latin typeface="Arial"/>
                <a:ea typeface="Arial"/>
                <a:cs typeface="Arial"/>
                <a:sym typeface="Arial"/>
              </a:rPr>
              <a:t>Freese,</a:t>
            </a:r>
            <a:r>
              <a:rPr lang="en-US" sz="1202">
                <a:solidFill>
                  <a:srgbClr val="000000"/>
                </a:solidFill>
                <a:latin typeface="Arial"/>
                <a:ea typeface="Arial"/>
                <a:cs typeface="Arial"/>
                <a:sym typeface="Arial"/>
              </a:rPr>
              <a:t> </a:t>
            </a:r>
            <a:r>
              <a:rPr lang="en-US" sz="1202">
                <a:solidFill>
                  <a:srgbClr val="FFFF00"/>
                </a:solidFill>
                <a:latin typeface="Arial"/>
                <a:ea typeface="Arial"/>
                <a:cs typeface="Arial"/>
                <a:sym typeface="Arial"/>
              </a:rPr>
              <a:t>A.</a:t>
            </a:r>
            <a:r>
              <a:rPr lang="en-US" sz="1202">
                <a:solidFill>
                  <a:srgbClr val="000000"/>
                </a:solidFill>
                <a:latin typeface="Arial"/>
                <a:ea typeface="Arial"/>
                <a:cs typeface="Arial"/>
                <a:sym typeface="Arial"/>
              </a:rPr>
              <a:t> </a:t>
            </a:r>
            <a:r>
              <a:rPr lang="en-US" sz="1202">
                <a:solidFill>
                  <a:srgbClr val="FFFF00"/>
                </a:solidFill>
                <a:latin typeface="Arial"/>
                <a:ea typeface="Arial"/>
                <a:cs typeface="Arial"/>
                <a:sym typeface="Arial"/>
              </a:rPr>
              <a:t>R.,</a:t>
            </a:r>
            <a:r>
              <a:rPr lang="en-US" sz="1202">
                <a:solidFill>
                  <a:srgbClr val="000000"/>
                </a:solidFill>
                <a:latin typeface="Arial"/>
                <a:ea typeface="Arial"/>
                <a:cs typeface="Arial"/>
                <a:sym typeface="Arial"/>
              </a:rPr>
              <a:t> </a:t>
            </a:r>
            <a:r>
              <a:rPr lang="en-US" sz="1202">
                <a:solidFill>
                  <a:srgbClr val="FFFF00"/>
                </a:solidFill>
                <a:latin typeface="Arial"/>
                <a:ea typeface="Arial"/>
                <a:cs typeface="Arial"/>
                <a:sym typeface="Arial"/>
              </a:rPr>
              <a:t>2006)</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2192000" cy="6858000"/>
          </a:xfrm>
          <a:custGeom>
            <a:avLst/>
            <a:gdLst/>
            <a:ahLst/>
            <a:cxnLst/>
            <a:rect r="r" b="b" t="t" l="l"/>
            <a:pathLst>
              <a:path h="6858000" w="12192000">
                <a:moveTo>
                  <a:pt x="0" y="0"/>
                </a:moveTo>
                <a:lnTo>
                  <a:pt x="12192000" y="0"/>
                </a:lnTo>
                <a:lnTo>
                  <a:pt x="12192000" y="6858000"/>
                </a:lnTo>
                <a:lnTo>
                  <a:pt x="0" y="6858000"/>
                </a:lnTo>
                <a:lnTo>
                  <a:pt x="0" y="0"/>
                </a:lnTo>
                <a:close/>
              </a:path>
            </a:pathLst>
          </a:custGeom>
          <a:blipFill>
            <a:blip r:embed="rId2"/>
            <a:stretch>
              <a:fillRect l="0" t="0" r="0" b="0"/>
            </a:stretch>
          </a:blipFill>
        </p:spPr>
      </p:sp>
      <p:sp>
        <p:nvSpPr>
          <p:cNvPr name="Freeform 3" id="3"/>
          <p:cNvSpPr/>
          <p:nvPr/>
        </p:nvSpPr>
        <p:spPr>
          <a:xfrm flipH="false" flipV="false" rot="0">
            <a:off x="3011424" y="906780"/>
            <a:ext cx="8198358" cy="912114"/>
          </a:xfrm>
          <a:custGeom>
            <a:avLst/>
            <a:gdLst/>
            <a:ahLst/>
            <a:cxnLst/>
            <a:rect r="r" b="b" t="t" l="l"/>
            <a:pathLst>
              <a:path h="912114" w="8198358">
                <a:moveTo>
                  <a:pt x="0" y="0"/>
                </a:moveTo>
                <a:lnTo>
                  <a:pt x="8198358" y="0"/>
                </a:lnTo>
                <a:lnTo>
                  <a:pt x="8198358" y="912114"/>
                </a:lnTo>
                <a:lnTo>
                  <a:pt x="0" y="912114"/>
                </a:lnTo>
                <a:lnTo>
                  <a:pt x="0" y="0"/>
                </a:lnTo>
                <a:close/>
              </a:path>
            </a:pathLst>
          </a:custGeom>
          <a:blipFill>
            <a:blip r:embed="rId3"/>
            <a:stretch>
              <a:fillRect l="0" t="0" r="0" b="0"/>
            </a:stretch>
          </a:blipFill>
        </p:spPr>
      </p:sp>
      <p:sp>
        <p:nvSpPr>
          <p:cNvPr name="TextBox 4" id="4"/>
          <p:cNvSpPr txBox="true"/>
          <p:nvPr/>
        </p:nvSpPr>
        <p:spPr>
          <a:xfrm rot="0">
            <a:off x="3271390" y="974303"/>
            <a:ext cx="7805776" cy="582244"/>
          </a:xfrm>
          <a:prstGeom prst="rect">
            <a:avLst/>
          </a:prstGeom>
        </p:spPr>
        <p:txBody>
          <a:bodyPr anchor="t" rtlCol="false" tIns="0" lIns="0" bIns="0" rIns="0">
            <a:spAutoFit/>
          </a:bodyPr>
          <a:lstStyle/>
          <a:p>
            <a:pPr algn="l">
              <a:lnSpc>
                <a:spcPts val="4485"/>
              </a:lnSpc>
            </a:pPr>
            <a:r>
              <a:rPr lang="en-US" b="true" sz="3204">
                <a:solidFill>
                  <a:srgbClr val="00EC38"/>
                </a:solidFill>
                <a:latin typeface="Calibri (MS) Bold"/>
                <a:ea typeface="Calibri (MS) Bold"/>
                <a:cs typeface="Calibri (MS) Bold"/>
                <a:sym typeface="Calibri (MS) Bold"/>
              </a:rPr>
              <a:t>Vision of knowledge in humanizing education</a:t>
            </a:r>
          </a:p>
        </p:txBody>
      </p:sp>
      <p:sp>
        <p:nvSpPr>
          <p:cNvPr name="TextBox 5" id="5"/>
          <p:cNvSpPr txBox="true"/>
          <p:nvPr/>
        </p:nvSpPr>
        <p:spPr>
          <a:xfrm rot="0">
            <a:off x="3523488" y="2252139"/>
            <a:ext cx="207759" cy="326317"/>
          </a:xfrm>
          <a:prstGeom prst="rect">
            <a:avLst/>
          </a:prstGeom>
        </p:spPr>
        <p:txBody>
          <a:bodyPr anchor="t" rtlCol="false" tIns="0" lIns="0" bIns="0" rIns="0">
            <a:spAutoFit/>
          </a:bodyPr>
          <a:lstStyle/>
          <a:p>
            <a:pPr algn="l">
              <a:lnSpc>
                <a:spcPts val="2520"/>
              </a:lnSpc>
            </a:pPr>
            <a:r>
              <a:rPr lang="en-US" sz="1800">
                <a:solidFill>
                  <a:srgbClr val="66FFFF"/>
                </a:solidFill>
                <a:latin typeface="Arimo"/>
                <a:ea typeface="Arimo"/>
                <a:cs typeface="Arimo"/>
                <a:sym typeface="Arimo"/>
              </a:rPr>
              <a:t>❑</a:t>
            </a:r>
          </a:p>
        </p:txBody>
      </p:sp>
      <p:sp>
        <p:nvSpPr>
          <p:cNvPr name="TextBox 6" id="6"/>
          <p:cNvSpPr txBox="true"/>
          <p:nvPr/>
        </p:nvSpPr>
        <p:spPr>
          <a:xfrm rot="0">
            <a:off x="3523488" y="2904030"/>
            <a:ext cx="207759" cy="1046407"/>
          </a:xfrm>
          <a:prstGeom prst="rect">
            <a:avLst/>
          </a:prstGeom>
        </p:spPr>
        <p:txBody>
          <a:bodyPr anchor="t" rtlCol="false" tIns="0" lIns="0" bIns="0" rIns="0">
            <a:spAutoFit/>
          </a:bodyPr>
          <a:lstStyle/>
          <a:p>
            <a:pPr algn="just">
              <a:lnSpc>
                <a:spcPts val="4320"/>
              </a:lnSpc>
            </a:pPr>
            <a:r>
              <a:rPr lang="en-US" sz="1800">
                <a:solidFill>
                  <a:srgbClr val="66FFFF"/>
                </a:solidFill>
                <a:latin typeface="Arimo"/>
                <a:ea typeface="Arimo"/>
                <a:cs typeface="Arimo"/>
                <a:sym typeface="Arimo"/>
              </a:rPr>
              <a:t>❑ ❑</a:t>
            </a:r>
          </a:p>
        </p:txBody>
      </p:sp>
      <p:sp>
        <p:nvSpPr>
          <p:cNvPr name="TextBox 7" id="7"/>
          <p:cNvSpPr txBox="true"/>
          <p:nvPr/>
        </p:nvSpPr>
        <p:spPr>
          <a:xfrm rot="0">
            <a:off x="3523488" y="4721657"/>
            <a:ext cx="207759" cy="326317"/>
          </a:xfrm>
          <a:prstGeom prst="rect">
            <a:avLst/>
          </a:prstGeom>
        </p:spPr>
        <p:txBody>
          <a:bodyPr anchor="t" rtlCol="false" tIns="0" lIns="0" bIns="0" rIns="0">
            <a:spAutoFit/>
          </a:bodyPr>
          <a:lstStyle/>
          <a:p>
            <a:pPr algn="l">
              <a:lnSpc>
                <a:spcPts val="2520"/>
              </a:lnSpc>
            </a:pPr>
            <a:r>
              <a:rPr lang="en-US" sz="1800">
                <a:solidFill>
                  <a:srgbClr val="66FFFF"/>
                </a:solidFill>
                <a:latin typeface="Arimo"/>
                <a:ea typeface="Arimo"/>
                <a:cs typeface="Arimo"/>
                <a:sym typeface="Arimo"/>
              </a:rPr>
              <a:t>❑</a:t>
            </a:r>
          </a:p>
        </p:txBody>
      </p:sp>
      <p:sp>
        <p:nvSpPr>
          <p:cNvPr name="TextBox 8" id="8"/>
          <p:cNvSpPr txBox="true"/>
          <p:nvPr/>
        </p:nvSpPr>
        <p:spPr>
          <a:xfrm rot="0">
            <a:off x="2864482" y="6237370"/>
            <a:ext cx="8287969" cy="562956"/>
          </a:xfrm>
          <a:prstGeom prst="rect">
            <a:avLst/>
          </a:prstGeom>
        </p:spPr>
        <p:txBody>
          <a:bodyPr anchor="t" rtlCol="false" tIns="0" lIns="0" bIns="0" rIns="0">
            <a:spAutoFit/>
          </a:bodyPr>
          <a:lstStyle/>
          <a:p>
            <a:pPr algn="l">
              <a:lnSpc>
                <a:spcPts val="2160"/>
              </a:lnSpc>
            </a:pPr>
            <a:r>
              <a:rPr lang="en-US" sz="1800">
                <a:solidFill>
                  <a:srgbClr val="FFFF00"/>
                </a:solidFill>
                <a:latin typeface="Arial"/>
                <a:ea typeface="Arial"/>
                <a:cs typeface="Arial"/>
                <a:sym typeface="Arial"/>
              </a:rPr>
              <a:t>Relational thinking also implies a responsibility—a duty of care to maintain good relations and to keep things in balance (Lyle, 2022)</a:t>
            </a:r>
          </a:p>
        </p:txBody>
      </p:sp>
      <p:sp>
        <p:nvSpPr>
          <p:cNvPr name="TextBox 9" id="9"/>
          <p:cNvSpPr txBox="true"/>
          <p:nvPr/>
        </p:nvSpPr>
        <p:spPr>
          <a:xfrm rot="0">
            <a:off x="3810257" y="2384069"/>
            <a:ext cx="8171507" cy="3032474"/>
          </a:xfrm>
          <a:prstGeom prst="rect">
            <a:avLst/>
          </a:prstGeom>
        </p:spPr>
        <p:txBody>
          <a:bodyPr anchor="t" rtlCol="false" tIns="0" lIns="0" bIns="0" rIns="0">
            <a:spAutoFit/>
          </a:bodyPr>
          <a:lstStyle/>
          <a:p>
            <a:pPr algn="l">
              <a:lnSpc>
                <a:spcPts val="2160"/>
              </a:lnSpc>
            </a:pPr>
            <a:r>
              <a:rPr lang="en-US" sz="1800">
                <a:solidFill>
                  <a:srgbClr val="66FFFF"/>
                </a:solidFill>
                <a:latin typeface="Arial"/>
                <a:ea typeface="Arial"/>
                <a:cs typeface="Arial"/>
                <a:sym typeface="Arial"/>
              </a:rPr>
              <a:t>knowledge “where the relationship with something (a person, object, or idea) is more important than the thing itself” (Wilson, 2020);</a:t>
            </a:r>
          </a:p>
          <a:p>
            <a:pPr algn="l">
              <a:lnSpc>
                <a:spcPts val="4500"/>
              </a:lnSpc>
            </a:pPr>
            <a:r>
              <a:rPr lang="en-US" sz="1800">
                <a:solidFill>
                  <a:srgbClr val="66FFFF"/>
                </a:solidFill>
                <a:latin typeface="Arial"/>
                <a:ea typeface="Arial"/>
                <a:cs typeface="Arial"/>
                <a:sym typeface="Arial"/>
              </a:rPr>
              <a:t>knowledge is revealed as a telling of a story in community (Boje, 2001)</a:t>
            </a:r>
          </a:p>
          <a:p>
            <a:pPr algn="l">
              <a:lnSpc>
                <a:spcPts val="4140"/>
              </a:lnSpc>
            </a:pPr>
            <a:r>
              <a:rPr lang="en-US" sz="1800">
                <a:solidFill>
                  <a:srgbClr val="66FFFF"/>
                </a:solidFill>
                <a:latin typeface="Arial"/>
                <a:ea typeface="Arial"/>
                <a:cs typeface="Arial"/>
                <a:sym typeface="Arial"/>
              </a:rPr>
              <a:t>students’ and teachers’ lives, world, and self-identification beyond school is </a:t>
            </a:r>
          </a:p>
          <a:p>
            <a:pPr algn="l">
              <a:lnSpc>
                <a:spcPts val="900"/>
              </a:lnSpc>
            </a:pPr>
            <a:r>
              <a:rPr lang="en-US" sz="1800">
                <a:solidFill>
                  <a:srgbClr val="66FFFF"/>
                </a:solidFill>
                <a:latin typeface="Arial"/>
                <a:ea typeface="Arial"/>
                <a:cs typeface="Arial"/>
                <a:sym typeface="Arial"/>
              </a:rPr>
              <a:t>undeniably central to learning to attain further awareness of the stories </a:t>
            </a:r>
          </a:p>
          <a:p>
            <a:pPr algn="l">
              <a:lnSpc>
                <a:spcPts val="3419"/>
              </a:lnSpc>
            </a:pPr>
            <a:r>
              <a:rPr lang="en-US" sz="1800">
                <a:solidFill>
                  <a:srgbClr val="66FFFF"/>
                </a:solidFill>
                <a:latin typeface="Arial"/>
                <a:ea typeface="Arial"/>
                <a:cs typeface="Arial"/>
                <a:sym typeface="Arial"/>
              </a:rPr>
              <a:t>relatedness (Donald, 2019)</a:t>
            </a:r>
          </a:p>
          <a:p>
            <a:pPr algn="l">
              <a:lnSpc>
                <a:spcPts val="4500"/>
              </a:lnSpc>
            </a:pPr>
            <a:r>
              <a:rPr lang="en-US" sz="1800">
                <a:solidFill>
                  <a:srgbClr val="66FFFF"/>
                </a:solidFill>
                <a:latin typeface="Arial"/>
                <a:ea typeface="Arial"/>
                <a:cs typeface="Arial"/>
                <a:sym typeface="Arial"/>
              </a:rPr>
              <a:t>“in growing our awareness of our kinship, we grow in our awareness of our </a:t>
            </a:r>
          </a:p>
          <a:p>
            <a:pPr algn="l">
              <a:lnSpc>
                <a:spcPts val="900"/>
              </a:lnSpc>
            </a:pPr>
            <a:r>
              <a:rPr lang="en-US" sz="1800">
                <a:solidFill>
                  <a:srgbClr val="66FFFF"/>
                </a:solidFill>
                <a:latin typeface="Arial"/>
                <a:ea typeface="Arial"/>
                <a:cs typeface="Arial"/>
                <a:sym typeface="Arial"/>
              </a:rPr>
              <a:t>responsibilities” (Crawford, Hill, Dykema, Hiltermann, Tata and Wong (2022) in Lyle, 2022)</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2192000" cy="6858000"/>
          </a:xfrm>
          <a:custGeom>
            <a:avLst/>
            <a:gdLst/>
            <a:ahLst/>
            <a:cxnLst/>
            <a:rect r="r" b="b" t="t" l="l"/>
            <a:pathLst>
              <a:path h="6858000" w="12192000">
                <a:moveTo>
                  <a:pt x="0" y="0"/>
                </a:moveTo>
                <a:lnTo>
                  <a:pt x="12192000" y="0"/>
                </a:lnTo>
                <a:lnTo>
                  <a:pt x="12192000" y="6858000"/>
                </a:lnTo>
                <a:lnTo>
                  <a:pt x="0" y="6858000"/>
                </a:lnTo>
                <a:lnTo>
                  <a:pt x="0" y="0"/>
                </a:lnTo>
                <a:close/>
              </a:path>
            </a:pathLst>
          </a:custGeom>
          <a:blipFill>
            <a:blip r:embed="rId2"/>
            <a:stretch>
              <a:fillRect l="0" t="0" r="0" b="0"/>
            </a:stretch>
          </a:blipFill>
        </p:spPr>
      </p:sp>
      <p:sp>
        <p:nvSpPr>
          <p:cNvPr name="Freeform 3" id="3"/>
          <p:cNvSpPr/>
          <p:nvPr/>
        </p:nvSpPr>
        <p:spPr>
          <a:xfrm flipH="false" flipV="false" rot="0">
            <a:off x="1621536" y="1699260"/>
            <a:ext cx="8795766" cy="912114"/>
          </a:xfrm>
          <a:custGeom>
            <a:avLst/>
            <a:gdLst/>
            <a:ahLst/>
            <a:cxnLst/>
            <a:rect r="r" b="b" t="t" l="l"/>
            <a:pathLst>
              <a:path h="912114" w="8795766">
                <a:moveTo>
                  <a:pt x="0" y="0"/>
                </a:moveTo>
                <a:lnTo>
                  <a:pt x="8795766" y="0"/>
                </a:lnTo>
                <a:lnTo>
                  <a:pt x="8795766" y="912114"/>
                </a:lnTo>
                <a:lnTo>
                  <a:pt x="0" y="912114"/>
                </a:lnTo>
                <a:lnTo>
                  <a:pt x="0" y="0"/>
                </a:lnTo>
                <a:close/>
              </a:path>
            </a:pathLst>
          </a:custGeom>
          <a:blipFill>
            <a:blip r:embed="rId3"/>
            <a:stretch>
              <a:fillRect l="0" t="0" r="0" b="0"/>
            </a:stretch>
          </a:blipFill>
        </p:spPr>
      </p:sp>
      <p:sp>
        <p:nvSpPr>
          <p:cNvPr name="TextBox 4" id="4"/>
          <p:cNvSpPr txBox="true"/>
          <p:nvPr/>
        </p:nvSpPr>
        <p:spPr>
          <a:xfrm rot="0">
            <a:off x="1881502" y="1766535"/>
            <a:ext cx="8412985" cy="582244"/>
          </a:xfrm>
          <a:prstGeom prst="rect">
            <a:avLst/>
          </a:prstGeom>
        </p:spPr>
        <p:txBody>
          <a:bodyPr anchor="t" rtlCol="false" tIns="0" lIns="0" bIns="0" rIns="0">
            <a:spAutoFit/>
          </a:bodyPr>
          <a:lstStyle/>
          <a:p>
            <a:pPr algn="l">
              <a:lnSpc>
                <a:spcPts val="4485"/>
              </a:lnSpc>
            </a:pPr>
            <a:r>
              <a:rPr lang="en-US" sz="3204">
                <a:solidFill>
                  <a:srgbClr val="FFC000"/>
                </a:solidFill>
                <a:latin typeface="Calibri (MS)"/>
                <a:ea typeface="Calibri (MS)"/>
                <a:cs typeface="Calibri (MS)"/>
                <a:sym typeface="Calibri (MS)"/>
              </a:rPr>
              <a:t>Challenges to humanize curriculum and education</a:t>
            </a:r>
          </a:p>
        </p:txBody>
      </p:sp>
      <p:sp>
        <p:nvSpPr>
          <p:cNvPr name="TextBox 5" id="5"/>
          <p:cNvSpPr txBox="true"/>
          <p:nvPr/>
        </p:nvSpPr>
        <p:spPr>
          <a:xfrm rot="0">
            <a:off x="894893" y="2648379"/>
            <a:ext cx="183271" cy="326317"/>
          </a:xfrm>
          <a:prstGeom prst="rect">
            <a:avLst/>
          </a:prstGeom>
        </p:spPr>
        <p:txBody>
          <a:bodyPr anchor="t" rtlCol="false" tIns="0" lIns="0" bIns="0" rIns="0">
            <a:spAutoFit/>
          </a:bodyPr>
          <a:lstStyle/>
          <a:p>
            <a:pPr algn="l">
              <a:lnSpc>
                <a:spcPts val="2520"/>
              </a:lnSpc>
            </a:pPr>
            <a:r>
              <a:rPr lang="en-US" sz="1800">
                <a:solidFill>
                  <a:srgbClr val="00EC38"/>
                </a:solidFill>
                <a:latin typeface="Arimo"/>
                <a:ea typeface="Arimo"/>
                <a:cs typeface="Arimo"/>
                <a:sym typeface="Arimo"/>
              </a:rPr>
              <a:t>✓</a:t>
            </a:r>
          </a:p>
        </p:txBody>
      </p:sp>
      <p:sp>
        <p:nvSpPr>
          <p:cNvPr name="TextBox 6" id="6"/>
          <p:cNvSpPr txBox="true"/>
          <p:nvPr/>
        </p:nvSpPr>
        <p:spPr>
          <a:xfrm rot="0">
            <a:off x="894893" y="3471339"/>
            <a:ext cx="183271" cy="326317"/>
          </a:xfrm>
          <a:prstGeom prst="rect">
            <a:avLst/>
          </a:prstGeom>
        </p:spPr>
        <p:txBody>
          <a:bodyPr anchor="t" rtlCol="false" tIns="0" lIns="0" bIns="0" rIns="0">
            <a:spAutoFit/>
          </a:bodyPr>
          <a:lstStyle/>
          <a:p>
            <a:pPr algn="l">
              <a:lnSpc>
                <a:spcPts val="2520"/>
              </a:lnSpc>
            </a:pPr>
            <a:r>
              <a:rPr lang="en-US" sz="1800">
                <a:solidFill>
                  <a:srgbClr val="00EC38"/>
                </a:solidFill>
                <a:latin typeface="Arimo"/>
                <a:ea typeface="Arimo"/>
                <a:cs typeface="Arimo"/>
                <a:sym typeface="Arimo"/>
              </a:rPr>
              <a:t>✓</a:t>
            </a:r>
          </a:p>
        </p:txBody>
      </p:sp>
      <p:sp>
        <p:nvSpPr>
          <p:cNvPr name="TextBox 7" id="7"/>
          <p:cNvSpPr txBox="true"/>
          <p:nvPr/>
        </p:nvSpPr>
        <p:spPr>
          <a:xfrm rot="0">
            <a:off x="894893" y="4294680"/>
            <a:ext cx="183271" cy="326317"/>
          </a:xfrm>
          <a:prstGeom prst="rect">
            <a:avLst/>
          </a:prstGeom>
        </p:spPr>
        <p:txBody>
          <a:bodyPr anchor="t" rtlCol="false" tIns="0" lIns="0" bIns="0" rIns="0">
            <a:spAutoFit/>
          </a:bodyPr>
          <a:lstStyle/>
          <a:p>
            <a:pPr algn="l">
              <a:lnSpc>
                <a:spcPts val="2520"/>
              </a:lnSpc>
            </a:pPr>
            <a:r>
              <a:rPr lang="en-US" sz="1800">
                <a:solidFill>
                  <a:srgbClr val="00EC38"/>
                </a:solidFill>
                <a:latin typeface="Arimo"/>
                <a:ea typeface="Arimo"/>
                <a:cs typeface="Arimo"/>
                <a:sym typeface="Arimo"/>
              </a:rPr>
              <a:t>✓</a:t>
            </a:r>
          </a:p>
        </p:txBody>
      </p:sp>
      <p:sp>
        <p:nvSpPr>
          <p:cNvPr name="TextBox 8" id="8"/>
          <p:cNvSpPr txBox="true"/>
          <p:nvPr/>
        </p:nvSpPr>
        <p:spPr>
          <a:xfrm rot="0">
            <a:off x="894893" y="5117640"/>
            <a:ext cx="183271" cy="326317"/>
          </a:xfrm>
          <a:prstGeom prst="rect">
            <a:avLst/>
          </a:prstGeom>
        </p:spPr>
        <p:txBody>
          <a:bodyPr anchor="t" rtlCol="false" tIns="0" lIns="0" bIns="0" rIns="0">
            <a:spAutoFit/>
          </a:bodyPr>
          <a:lstStyle/>
          <a:p>
            <a:pPr algn="l">
              <a:lnSpc>
                <a:spcPts val="2520"/>
              </a:lnSpc>
            </a:pPr>
            <a:r>
              <a:rPr lang="en-US" sz="1800">
                <a:solidFill>
                  <a:srgbClr val="00EC38"/>
                </a:solidFill>
                <a:latin typeface="Arimo"/>
                <a:ea typeface="Arimo"/>
                <a:cs typeface="Arimo"/>
                <a:sym typeface="Arimo"/>
              </a:rPr>
              <a:t>✓</a:t>
            </a:r>
          </a:p>
        </p:txBody>
      </p:sp>
      <p:sp>
        <p:nvSpPr>
          <p:cNvPr name="TextBox 9" id="9"/>
          <p:cNvSpPr txBox="true"/>
          <p:nvPr/>
        </p:nvSpPr>
        <p:spPr>
          <a:xfrm rot="0">
            <a:off x="1181405" y="2780309"/>
            <a:ext cx="10749458" cy="2757897"/>
          </a:xfrm>
          <a:prstGeom prst="rect">
            <a:avLst/>
          </a:prstGeom>
        </p:spPr>
        <p:txBody>
          <a:bodyPr anchor="t" rtlCol="false" tIns="0" lIns="0" bIns="0" rIns="0">
            <a:spAutoFit/>
          </a:bodyPr>
          <a:lstStyle/>
          <a:p>
            <a:pPr algn="l">
              <a:lnSpc>
                <a:spcPts val="2160"/>
              </a:lnSpc>
            </a:pPr>
            <a:r>
              <a:rPr lang="en-US" sz="1800">
                <a:solidFill>
                  <a:srgbClr val="00EC38"/>
                </a:solidFill>
                <a:latin typeface="Arial"/>
                <a:ea typeface="Arial"/>
                <a:cs typeface="Arial"/>
                <a:sym typeface="Arial"/>
              </a:rPr>
              <a:t>The standardization of curriculum and evaluation in the educational design and delivery in the 20th century (Leddy, 2022);</a:t>
            </a:r>
          </a:p>
          <a:p>
            <a:pPr algn="l">
              <a:lnSpc>
                <a:spcPts val="4500"/>
              </a:lnSpc>
            </a:pPr>
            <a:r>
              <a:rPr lang="en-US" sz="1800">
                <a:solidFill>
                  <a:srgbClr val="00EC38"/>
                </a:solidFill>
                <a:latin typeface="Arial"/>
                <a:ea typeface="Arial"/>
                <a:cs typeface="Arial"/>
                <a:sym typeface="Arial"/>
              </a:rPr>
              <a:t>The dominance of democratic education in which each student should receive the same educational </a:t>
            </a:r>
          </a:p>
          <a:p>
            <a:pPr algn="l">
              <a:lnSpc>
                <a:spcPts val="900"/>
              </a:lnSpc>
            </a:pPr>
            <a:r>
              <a:rPr lang="en-US" sz="1800">
                <a:solidFill>
                  <a:srgbClr val="00EC38"/>
                </a:solidFill>
                <a:latin typeface="Arial"/>
                <a:ea typeface="Arial"/>
                <a:cs typeface="Arial"/>
                <a:sym typeface="Arial"/>
              </a:rPr>
              <a:t>content and opportunities (Donald, 2020) </a:t>
            </a:r>
          </a:p>
          <a:p>
            <a:pPr algn="l">
              <a:lnSpc>
                <a:spcPts val="4500"/>
              </a:lnSpc>
            </a:pPr>
            <a:r>
              <a:rPr lang="en-US" sz="1800">
                <a:solidFill>
                  <a:srgbClr val="00EC38"/>
                </a:solidFill>
                <a:latin typeface="Arial"/>
                <a:ea typeface="Arial"/>
                <a:cs typeface="Arial"/>
                <a:sym typeface="Arial"/>
              </a:rPr>
              <a:t>Educator emphasize on creating homo economicus with the orientation to unlimited growth and material </a:t>
            </a:r>
          </a:p>
          <a:p>
            <a:pPr algn="l">
              <a:lnSpc>
                <a:spcPts val="900"/>
              </a:lnSpc>
            </a:pPr>
            <a:r>
              <a:rPr lang="en-US" sz="1800">
                <a:solidFill>
                  <a:srgbClr val="00EC38"/>
                </a:solidFill>
                <a:latin typeface="Arial"/>
                <a:ea typeface="Arial"/>
                <a:cs typeface="Arial"/>
                <a:sym typeface="Arial"/>
              </a:rPr>
              <a:t>prosperity (Donald, 2020) </a:t>
            </a:r>
          </a:p>
          <a:p>
            <a:pPr algn="l">
              <a:lnSpc>
                <a:spcPts val="4500"/>
              </a:lnSpc>
            </a:pPr>
            <a:r>
              <a:rPr lang="en-US" sz="1800">
                <a:solidFill>
                  <a:srgbClr val="00EC38"/>
                </a:solidFill>
                <a:latin typeface="Arial"/>
                <a:ea typeface="Arial"/>
                <a:cs typeface="Arial"/>
                <a:sym typeface="Arial"/>
              </a:rPr>
              <a:t>Modern life of a 24-hour world brings about the depth of the loss of connection (likes and followers are </a:t>
            </a:r>
          </a:p>
        </p:txBody>
      </p:sp>
      <p:sp>
        <p:nvSpPr>
          <p:cNvPr name="TextBox 10" id="10"/>
          <p:cNvSpPr txBox="true"/>
          <p:nvPr/>
        </p:nvSpPr>
        <p:spPr>
          <a:xfrm rot="0">
            <a:off x="1181405" y="5776227"/>
            <a:ext cx="399964" cy="217827"/>
          </a:xfrm>
          <a:prstGeom prst="rect">
            <a:avLst/>
          </a:prstGeom>
        </p:spPr>
        <p:txBody>
          <a:bodyPr anchor="t" rtlCol="false" tIns="0" lIns="0" bIns="0" rIns="0">
            <a:spAutoFit/>
          </a:bodyPr>
          <a:lstStyle/>
          <a:p>
            <a:pPr algn="l">
              <a:lnSpc>
                <a:spcPts val="1679"/>
              </a:lnSpc>
            </a:pPr>
            <a:r>
              <a:rPr lang="en-US" sz="1200" spc="4">
                <a:solidFill>
                  <a:srgbClr val="00EC38"/>
                </a:solidFill>
                <a:latin typeface="Arial"/>
                <a:ea typeface="Arial"/>
                <a:cs typeface="Arial"/>
                <a:sym typeface="Arial"/>
              </a:rPr>
              <a:t>2022)</a:t>
            </a:r>
          </a:p>
        </p:txBody>
      </p:sp>
      <p:sp>
        <p:nvSpPr>
          <p:cNvPr name="TextBox 11" id="11"/>
          <p:cNvSpPr txBox="true"/>
          <p:nvPr/>
        </p:nvSpPr>
        <p:spPr>
          <a:xfrm rot="0">
            <a:off x="1181405" y="5485447"/>
            <a:ext cx="10061715" cy="327098"/>
          </a:xfrm>
          <a:prstGeom prst="rect">
            <a:avLst/>
          </a:prstGeom>
        </p:spPr>
        <p:txBody>
          <a:bodyPr anchor="t" rtlCol="false" tIns="0" lIns="0" bIns="0" rIns="0">
            <a:spAutoFit/>
          </a:bodyPr>
          <a:lstStyle/>
          <a:p>
            <a:pPr algn="l">
              <a:lnSpc>
                <a:spcPts val="2523"/>
              </a:lnSpc>
            </a:pPr>
            <a:r>
              <a:rPr lang="en-US" sz="1802">
                <a:solidFill>
                  <a:srgbClr val="00EC38"/>
                </a:solidFill>
                <a:latin typeface="Arial"/>
                <a:ea typeface="Arial"/>
                <a:cs typeface="Arial"/>
                <a:sym typeface="Arial"/>
              </a:rPr>
              <a:t>more</a:t>
            </a:r>
            <a:r>
              <a:rPr lang="en-US" sz="1802">
                <a:solidFill>
                  <a:srgbClr val="000000"/>
                </a:solidFill>
                <a:latin typeface="Arial"/>
                <a:ea typeface="Arial"/>
                <a:cs typeface="Arial"/>
                <a:sym typeface="Arial"/>
              </a:rPr>
              <a:t> </a:t>
            </a:r>
            <a:r>
              <a:rPr lang="en-US" sz="1802">
                <a:solidFill>
                  <a:srgbClr val="00EC38"/>
                </a:solidFill>
                <a:latin typeface="Arial"/>
                <a:ea typeface="Arial"/>
                <a:cs typeface="Arial"/>
                <a:sym typeface="Arial"/>
              </a:rPr>
              <a:t>valuable</a:t>
            </a:r>
            <a:r>
              <a:rPr lang="en-US" sz="1802">
                <a:solidFill>
                  <a:srgbClr val="000000"/>
                </a:solidFill>
                <a:latin typeface="Arial"/>
                <a:ea typeface="Arial"/>
                <a:cs typeface="Arial"/>
                <a:sym typeface="Arial"/>
              </a:rPr>
              <a:t> </a:t>
            </a:r>
            <a:r>
              <a:rPr lang="en-US" sz="1802">
                <a:solidFill>
                  <a:srgbClr val="00EC38"/>
                </a:solidFill>
                <a:latin typeface="Arial"/>
                <a:ea typeface="Arial"/>
                <a:cs typeface="Arial"/>
                <a:sym typeface="Arial"/>
              </a:rPr>
              <a:t>than</a:t>
            </a:r>
            <a:r>
              <a:rPr lang="en-US" sz="1802">
                <a:solidFill>
                  <a:srgbClr val="000000"/>
                </a:solidFill>
                <a:latin typeface="Arial"/>
                <a:ea typeface="Arial"/>
                <a:cs typeface="Arial"/>
                <a:sym typeface="Arial"/>
              </a:rPr>
              <a:t> </a:t>
            </a:r>
            <a:r>
              <a:rPr lang="en-US" sz="1802">
                <a:solidFill>
                  <a:srgbClr val="00EC38"/>
                </a:solidFill>
                <a:latin typeface="Arial"/>
                <a:ea typeface="Arial"/>
                <a:cs typeface="Arial"/>
                <a:sym typeface="Arial"/>
              </a:rPr>
              <a:t>personal</a:t>
            </a:r>
            <a:r>
              <a:rPr lang="en-US" sz="1802">
                <a:solidFill>
                  <a:srgbClr val="000000"/>
                </a:solidFill>
                <a:latin typeface="Arial"/>
                <a:ea typeface="Arial"/>
                <a:cs typeface="Arial"/>
                <a:sym typeface="Arial"/>
              </a:rPr>
              <a:t> </a:t>
            </a:r>
            <a:r>
              <a:rPr lang="en-US" sz="1802">
                <a:solidFill>
                  <a:srgbClr val="00EC38"/>
                </a:solidFill>
                <a:latin typeface="Arial"/>
                <a:ea typeface="Arial"/>
                <a:cs typeface="Arial"/>
                <a:sym typeface="Arial"/>
              </a:rPr>
              <a:t>growth</a:t>
            </a:r>
            <a:r>
              <a:rPr lang="en-US" sz="1802">
                <a:solidFill>
                  <a:srgbClr val="000000"/>
                </a:solidFill>
                <a:latin typeface="Arial"/>
                <a:ea typeface="Arial"/>
                <a:cs typeface="Arial"/>
                <a:sym typeface="Arial"/>
              </a:rPr>
              <a:t> </a:t>
            </a:r>
            <a:r>
              <a:rPr lang="en-US" sz="1802">
                <a:solidFill>
                  <a:srgbClr val="00EC38"/>
                </a:solidFill>
                <a:latin typeface="Arial"/>
                <a:ea typeface="Arial"/>
                <a:cs typeface="Arial"/>
                <a:sym typeface="Arial"/>
              </a:rPr>
              <a:t>and</a:t>
            </a:r>
            <a:r>
              <a:rPr lang="en-US" sz="1802">
                <a:solidFill>
                  <a:srgbClr val="000000"/>
                </a:solidFill>
                <a:latin typeface="Arial"/>
                <a:ea typeface="Arial"/>
                <a:cs typeface="Arial"/>
                <a:sym typeface="Arial"/>
              </a:rPr>
              <a:t> </a:t>
            </a:r>
            <a:r>
              <a:rPr lang="en-US" sz="1802">
                <a:solidFill>
                  <a:srgbClr val="00EC38"/>
                </a:solidFill>
                <a:latin typeface="Arial"/>
                <a:ea typeface="Arial"/>
                <a:cs typeface="Arial"/>
                <a:sym typeface="Arial"/>
              </a:rPr>
              <a:t>values;</a:t>
            </a:r>
            <a:r>
              <a:rPr lang="en-US" sz="1802">
                <a:solidFill>
                  <a:srgbClr val="000000"/>
                </a:solidFill>
                <a:latin typeface="Arial"/>
                <a:ea typeface="Arial"/>
                <a:cs typeface="Arial"/>
                <a:sym typeface="Arial"/>
              </a:rPr>
              <a:t> </a:t>
            </a:r>
            <a:r>
              <a:rPr lang="en-US" sz="1802">
                <a:solidFill>
                  <a:srgbClr val="00EC38"/>
                </a:solidFill>
                <a:latin typeface="Arial"/>
                <a:ea typeface="Arial"/>
                <a:cs typeface="Arial"/>
                <a:sym typeface="Arial"/>
              </a:rPr>
              <a:t>connectivity</a:t>
            </a:r>
            <a:r>
              <a:rPr lang="en-US" sz="1802">
                <a:solidFill>
                  <a:srgbClr val="000000"/>
                </a:solidFill>
                <a:latin typeface="Arial"/>
                <a:ea typeface="Arial"/>
                <a:cs typeface="Arial"/>
                <a:sym typeface="Arial"/>
              </a:rPr>
              <a:t> </a:t>
            </a:r>
            <a:r>
              <a:rPr lang="en-US" sz="1802">
                <a:solidFill>
                  <a:srgbClr val="00EC38"/>
                </a:solidFill>
                <a:latin typeface="Arial"/>
                <a:ea typeface="Arial"/>
                <a:cs typeface="Arial"/>
                <a:sym typeface="Arial"/>
              </a:rPr>
              <a:t>are</a:t>
            </a:r>
            <a:r>
              <a:rPr lang="en-US" sz="1802">
                <a:solidFill>
                  <a:srgbClr val="000000"/>
                </a:solidFill>
                <a:latin typeface="Arial"/>
                <a:ea typeface="Arial"/>
                <a:cs typeface="Arial"/>
                <a:sym typeface="Arial"/>
              </a:rPr>
              <a:t> </a:t>
            </a:r>
            <a:r>
              <a:rPr lang="en-US" sz="1802">
                <a:solidFill>
                  <a:srgbClr val="00EC38"/>
                </a:solidFill>
                <a:latin typeface="Arial"/>
                <a:ea typeface="Arial"/>
                <a:cs typeface="Arial"/>
                <a:sym typeface="Arial"/>
              </a:rPr>
              <a:t>more</a:t>
            </a:r>
            <a:r>
              <a:rPr lang="en-US" sz="1802">
                <a:solidFill>
                  <a:srgbClr val="000000"/>
                </a:solidFill>
                <a:latin typeface="Arial"/>
                <a:ea typeface="Arial"/>
                <a:cs typeface="Arial"/>
                <a:sym typeface="Arial"/>
              </a:rPr>
              <a:t> </a:t>
            </a:r>
            <a:r>
              <a:rPr lang="en-US" sz="1802">
                <a:solidFill>
                  <a:srgbClr val="00EC38"/>
                </a:solidFill>
                <a:latin typeface="Arial"/>
                <a:ea typeface="Arial"/>
                <a:cs typeface="Arial"/>
                <a:sym typeface="Arial"/>
              </a:rPr>
              <a:t>important</a:t>
            </a:r>
            <a:r>
              <a:rPr lang="en-US" sz="1802">
                <a:solidFill>
                  <a:srgbClr val="000000"/>
                </a:solidFill>
                <a:latin typeface="Arial"/>
                <a:ea typeface="Arial"/>
                <a:cs typeface="Arial"/>
                <a:sym typeface="Arial"/>
              </a:rPr>
              <a:t> </a:t>
            </a:r>
            <a:r>
              <a:rPr lang="en-US" sz="1802">
                <a:solidFill>
                  <a:srgbClr val="00EC38"/>
                </a:solidFill>
                <a:latin typeface="Arial"/>
                <a:ea typeface="Arial"/>
                <a:cs typeface="Arial"/>
                <a:sym typeface="Arial"/>
              </a:rPr>
              <a:t>than</a:t>
            </a:r>
            <a:r>
              <a:rPr lang="en-US" sz="1802">
                <a:solidFill>
                  <a:srgbClr val="000000"/>
                </a:solidFill>
                <a:latin typeface="Arial"/>
                <a:ea typeface="Arial"/>
                <a:cs typeface="Arial"/>
                <a:sym typeface="Arial"/>
              </a:rPr>
              <a:t> </a:t>
            </a:r>
            <a:r>
              <a:rPr lang="en-US" sz="1802">
                <a:solidFill>
                  <a:srgbClr val="00EC38"/>
                </a:solidFill>
                <a:latin typeface="Arial"/>
                <a:ea typeface="Arial"/>
                <a:cs typeface="Arial"/>
                <a:sym typeface="Arial"/>
              </a:rPr>
              <a:t>connection)</a:t>
            </a:r>
          </a:p>
        </p:txBody>
      </p:sp>
      <p:sp>
        <p:nvSpPr>
          <p:cNvPr name="TextBox 12" id="12"/>
          <p:cNvSpPr txBox="true"/>
          <p:nvPr/>
        </p:nvSpPr>
        <p:spPr>
          <a:xfrm rot="0">
            <a:off x="11114789" y="5575992"/>
            <a:ext cx="507778" cy="218180"/>
          </a:xfrm>
          <a:prstGeom prst="rect">
            <a:avLst/>
          </a:prstGeom>
        </p:spPr>
        <p:txBody>
          <a:bodyPr anchor="t" rtlCol="false" tIns="0" lIns="0" bIns="0" rIns="0">
            <a:spAutoFit/>
          </a:bodyPr>
          <a:lstStyle/>
          <a:p>
            <a:pPr algn="l">
              <a:lnSpc>
                <a:spcPts val="1683"/>
              </a:lnSpc>
            </a:pPr>
            <a:r>
              <a:rPr lang="en-US" sz="1202">
                <a:solidFill>
                  <a:srgbClr val="00EC38"/>
                </a:solidFill>
                <a:latin typeface="Arial"/>
                <a:ea typeface="Arial"/>
                <a:cs typeface="Arial"/>
                <a:sym typeface="Arial"/>
              </a:rPr>
              <a:t>(Leddy,</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2192000" cy="6858000"/>
          </a:xfrm>
          <a:custGeom>
            <a:avLst/>
            <a:gdLst/>
            <a:ahLst/>
            <a:cxnLst/>
            <a:rect r="r" b="b" t="t" l="l"/>
            <a:pathLst>
              <a:path h="6858000" w="12192000">
                <a:moveTo>
                  <a:pt x="0" y="0"/>
                </a:moveTo>
                <a:lnTo>
                  <a:pt x="12192000" y="0"/>
                </a:lnTo>
                <a:lnTo>
                  <a:pt x="12192000" y="6858000"/>
                </a:lnTo>
                <a:lnTo>
                  <a:pt x="0" y="6858000"/>
                </a:lnTo>
                <a:lnTo>
                  <a:pt x="0" y="0"/>
                </a:lnTo>
                <a:close/>
              </a:path>
            </a:pathLst>
          </a:custGeom>
          <a:blipFill>
            <a:blip r:embed="rId2"/>
            <a:stretch>
              <a:fillRect l="0" t="0" r="0" b="0"/>
            </a:stretch>
          </a:blipFill>
        </p:spPr>
      </p:sp>
      <p:sp>
        <p:nvSpPr>
          <p:cNvPr name="TextBox 3" id="3"/>
          <p:cNvSpPr txBox="true"/>
          <p:nvPr/>
        </p:nvSpPr>
        <p:spPr>
          <a:xfrm rot="0">
            <a:off x="174955" y="1784442"/>
            <a:ext cx="5738841" cy="582244"/>
          </a:xfrm>
          <a:prstGeom prst="rect">
            <a:avLst/>
          </a:prstGeom>
        </p:spPr>
        <p:txBody>
          <a:bodyPr anchor="t" rtlCol="false" tIns="0" lIns="0" bIns="0" rIns="0">
            <a:spAutoFit/>
          </a:bodyPr>
          <a:lstStyle/>
          <a:p>
            <a:pPr algn="l">
              <a:lnSpc>
                <a:spcPts val="4485"/>
              </a:lnSpc>
            </a:pPr>
            <a:r>
              <a:rPr lang="en-US" sz="3204">
                <a:solidFill>
                  <a:srgbClr val="FFFF00"/>
                </a:solidFill>
                <a:latin typeface="Calibri (MS)"/>
                <a:ea typeface="Calibri (MS)"/>
                <a:cs typeface="Calibri (MS)"/>
                <a:sym typeface="Calibri (MS)"/>
              </a:rPr>
              <a:t>Measures to humanize curriculum</a:t>
            </a:r>
          </a:p>
        </p:txBody>
      </p:sp>
      <p:sp>
        <p:nvSpPr>
          <p:cNvPr name="TextBox 4" id="4"/>
          <p:cNvSpPr txBox="true"/>
          <p:nvPr/>
        </p:nvSpPr>
        <p:spPr>
          <a:xfrm rot="0">
            <a:off x="589178" y="2648131"/>
            <a:ext cx="207759" cy="326317"/>
          </a:xfrm>
          <a:prstGeom prst="rect">
            <a:avLst/>
          </a:prstGeom>
        </p:spPr>
        <p:txBody>
          <a:bodyPr anchor="t" rtlCol="false" tIns="0" lIns="0" bIns="0" rIns="0">
            <a:spAutoFit/>
          </a:bodyPr>
          <a:lstStyle/>
          <a:p>
            <a:pPr algn="l">
              <a:lnSpc>
                <a:spcPts val="2520"/>
              </a:lnSpc>
            </a:pPr>
            <a:r>
              <a:rPr lang="en-US" sz="1800">
                <a:solidFill>
                  <a:srgbClr val="66FFFF"/>
                </a:solidFill>
                <a:latin typeface="Arimo"/>
                <a:ea typeface="Arimo"/>
                <a:cs typeface="Arimo"/>
                <a:sym typeface="Arimo"/>
              </a:rPr>
              <a:t>❖</a:t>
            </a:r>
          </a:p>
        </p:txBody>
      </p:sp>
      <p:sp>
        <p:nvSpPr>
          <p:cNvPr name="TextBox 5" id="5"/>
          <p:cNvSpPr txBox="true"/>
          <p:nvPr/>
        </p:nvSpPr>
        <p:spPr>
          <a:xfrm rot="0">
            <a:off x="589178" y="3471091"/>
            <a:ext cx="208036" cy="783460"/>
          </a:xfrm>
          <a:prstGeom prst="rect">
            <a:avLst/>
          </a:prstGeom>
        </p:spPr>
        <p:txBody>
          <a:bodyPr anchor="t" rtlCol="false" tIns="0" lIns="0" bIns="0" rIns="0">
            <a:spAutoFit/>
          </a:bodyPr>
          <a:lstStyle/>
          <a:p>
            <a:pPr algn="just">
              <a:lnSpc>
                <a:spcPts val="2520"/>
              </a:lnSpc>
            </a:pPr>
            <a:r>
              <a:rPr lang="en-US" sz="1800">
                <a:solidFill>
                  <a:srgbClr val="66FFFF"/>
                </a:solidFill>
                <a:latin typeface="Arimo"/>
                <a:ea typeface="Arimo"/>
                <a:cs typeface="Arimo"/>
                <a:sym typeface="Arimo"/>
              </a:rPr>
              <a:t>❖ ❖</a:t>
            </a:r>
          </a:p>
        </p:txBody>
      </p:sp>
      <p:sp>
        <p:nvSpPr>
          <p:cNvPr name="TextBox 6" id="6"/>
          <p:cNvSpPr txBox="true"/>
          <p:nvPr/>
        </p:nvSpPr>
        <p:spPr>
          <a:xfrm rot="0">
            <a:off x="589178" y="4751499"/>
            <a:ext cx="207759" cy="326317"/>
          </a:xfrm>
          <a:prstGeom prst="rect">
            <a:avLst/>
          </a:prstGeom>
        </p:spPr>
        <p:txBody>
          <a:bodyPr anchor="t" rtlCol="false" tIns="0" lIns="0" bIns="0" rIns="0">
            <a:spAutoFit/>
          </a:bodyPr>
          <a:lstStyle/>
          <a:p>
            <a:pPr algn="l">
              <a:lnSpc>
                <a:spcPts val="2520"/>
              </a:lnSpc>
            </a:pPr>
            <a:r>
              <a:rPr lang="en-US" sz="1800">
                <a:solidFill>
                  <a:srgbClr val="66FFFF"/>
                </a:solidFill>
                <a:latin typeface="Arimo"/>
                <a:ea typeface="Arimo"/>
                <a:cs typeface="Arimo"/>
                <a:sym typeface="Arimo"/>
              </a:rPr>
              <a:t>❖</a:t>
            </a:r>
          </a:p>
        </p:txBody>
      </p:sp>
      <p:sp>
        <p:nvSpPr>
          <p:cNvPr name="TextBox 7" id="7"/>
          <p:cNvSpPr txBox="true"/>
          <p:nvPr/>
        </p:nvSpPr>
        <p:spPr>
          <a:xfrm rot="0">
            <a:off x="589178" y="5574792"/>
            <a:ext cx="207759" cy="326317"/>
          </a:xfrm>
          <a:prstGeom prst="rect">
            <a:avLst/>
          </a:prstGeom>
        </p:spPr>
        <p:txBody>
          <a:bodyPr anchor="t" rtlCol="false" tIns="0" lIns="0" bIns="0" rIns="0">
            <a:spAutoFit/>
          </a:bodyPr>
          <a:lstStyle/>
          <a:p>
            <a:pPr algn="l">
              <a:lnSpc>
                <a:spcPts val="2520"/>
              </a:lnSpc>
            </a:pPr>
            <a:r>
              <a:rPr lang="en-US" sz="1800">
                <a:solidFill>
                  <a:srgbClr val="66FFFF"/>
                </a:solidFill>
                <a:latin typeface="Arimo"/>
                <a:ea typeface="Arimo"/>
                <a:cs typeface="Arimo"/>
                <a:sym typeface="Arimo"/>
              </a:rPr>
              <a:t>❖</a:t>
            </a:r>
          </a:p>
        </p:txBody>
      </p:sp>
      <p:sp>
        <p:nvSpPr>
          <p:cNvPr name="TextBox 8" id="8"/>
          <p:cNvSpPr txBox="true"/>
          <p:nvPr/>
        </p:nvSpPr>
        <p:spPr>
          <a:xfrm rot="0">
            <a:off x="875995" y="2780052"/>
            <a:ext cx="9674076" cy="1111596"/>
          </a:xfrm>
          <a:prstGeom prst="rect">
            <a:avLst/>
          </a:prstGeom>
        </p:spPr>
        <p:txBody>
          <a:bodyPr anchor="t" rtlCol="false" tIns="0" lIns="0" bIns="0" rIns="0">
            <a:spAutoFit/>
          </a:bodyPr>
          <a:lstStyle/>
          <a:p>
            <a:pPr algn="l">
              <a:lnSpc>
                <a:spcPts val="2160"/>
              </a:lnSpc>
            </a:pPr>
            <a:r>
              <a:rPr lang="en-US" sz="1800">
                <a:solidFill>
                  <a:srgbClr val="66FFFF"/>
                </a:solidFill>
                <a:latin typeface="Arial"/>
                <a:ea typeface="Arial"/>
                <a:cs typeface="Arial"/>
                <a:sym typeface="Arial"/>
              </a:rPr>
              <a:t>incorporating the exchange of ideologies, sharing of histories from various angles, and critical engagement and awareness in and of a shared world (Greene, 1995 in Khan, 2022). Infusing a relevant cultural framework to localize and humanize the curriculum” (Burke et al.,2008)</a:t>
            </a:r>
          </a:p>
        </p:txBody>
      </p:sp>
      <p:sp>
        <p:nvSpPr>
          <p:cNvPr name="TextBox 9" id="9"/>
          <p:cNvSpPr txBox="true"/>
          <p:nvPr/>
        </p:nvSpPr>
        <p:spPr>
          <a:xfrm rot="0">
            <a:off x="2192655" y="4059926"/>
            <a:ext cx="64913" cy="288998"/>
          </a:xfrm>
          <a:prstGeom prst="rect">
            <a:avLst/>
          </a:prstGeom>
        </p:spPr>
        <p:txBody>
          <a:bodyPr anchor="t" rtlCol="false" tIns="0" lIns="0" bIns="0" rIns="0">
            <a:spAutoFit/>
          </a:bodyPr>
          <a:lstStyle/>
          <a:p>
            <a:pPr algn="l">
              <a:lnSpc>
                <a:spcPts val="2162"/>
              </a:lnSpc>
            </a:pPr>
            <a:r>
              <a:rPr lang="en-US" sz="1802">
                <a:solidFill>
                  <a:srgbClr val="66FFFF"/>
                </a:solidFill>
                <a:latin typeface="Arial"/>
                <a:ea typeface="Arial"/>
                <a:cs typeface="Arial"/>
                <a:sym typeface="Arial"/>
              </a:rPr>
              <a:t> </a:t>
            </a:r>
          </a:p>
        </p:txBody>
      </p:sp>
      <p:sp>
        <p:nvSpPr>
          <p:cNvPr name="TextBox 10" id="10"/>
          <p:cNvSpPr txBox="true"/>
          <p:nvPr/>
        </p:nvSpPr>
        <p:spPr>
          <a:xfrm rot="0">
            <a:off x="875995" y="4334789"/>
            <a:ext cx="10988564" cy="1934889"/>
          </a:xfrm>
          <a:prstGeom prst="rect">
            <a:avLst/>
          </a:prstGeom>
        </p:spPr>
        <p:txBody>
          <a:bodyPr anchor="t" rtlCol="false" tIns="0" lIns="0" bIns="0" rIns="0">
            <a:spAutoFit/>
          </a:bodyPr>
          <a:lstStyle/>
          <a:p>
            <a:pPr algn="l">
              <a:lnSpc>
                <a:spcPts val="2160"/>
              </a:lnSpc>
            </a:pPr>
            <a:r>
              <a:rPr lang="en-US" sz="1800">
                <a:solidFill>
                  <a:srgbClr val="66FFFF"/>
                </a:solidFill>
                <a:latin typeface="Arial"/>
                <a:ea typeface="Arial"/>
                <a:cs typeface="Arial"/>
                <a:sym typeface="Arial"/>
              </a:rPr>
              <a:t>inclusive, equitable, and justice-oriented curriculum creating safe sharing spaces in curriculum and classrooms for students’ lived struggles, fears, and realities changing the students’ role from the listeners to be learners by creating space for counter-narratives in the curriculum to balance “narratives of dominance called majoritarian stories” (Hunn et al., 2006)</a:t>
            </a:r>
          </a:p>
        </p:txBody>
      </p:sp>
      <p:sp>
        <p:nvSpPr>
          <p:cNvPr name="TextBox 11" id="11"/>
          <p:cNvSpPr txBox="true"/>
          <p:nvPr/>
        </p:nvSpPr>
        <p:spPr>
          <a:xfrm rot="0">
            <a:off x="875995" y="4021826"/>
            <a:ext cx="10110521" cy="327098"/>
          </a:xfrm>
          <a:prstGeom prst="rect">
            <a:avLst/>
          </a:prstGeom>
        </p:spPr>
        <p:txBody>
          <a:bodyPr anchor="t" rtlCol="false" tIns="0" lIns="0" bIns="0" rIns="0">
            <a:spAutoFit/>
          </a:bodyPr>
          <a:lstStyle/>
          <a:p>
            <a:pPr algn="l">
              <a:lnSpc>
                <a:spcPts val="2523"/>
              </a:lnSpc>
            </a:pPr>
            <a:r>
              <a:rPr lang="en-US" sz="1802">
                <a:solidFill>
                  <a:srgbClr val="66FFFF"/>
                </a:solidFill>
                <a:latin typeface="Arial"/>
                <a:ea typeface="Arial"/>
                <a:cs typeface="Arial"/>
                <a:sym typeface="Arial"/>
              </a:rPr>
              <a:t>incorporating</a:t>
            </a:r>
            <a:r>
              <a:rPr lang="en-US" sz="1802">
                <a:solidFill>
                  <a:srgbClr val="000000"/>
                </a:solidFill>
                <a:latin typeface="Arial"/>
                <a:ea typeface="Arial"/>
                <a:cs typeface="Arial"/>
                <a:sym typeface="Arial"/>
              </a:rPr>
              <a:t> </a:t>
            </a:r>
            <a:r>
              <a:rPr lang="en-US" sz="1802">
                <a:solidFill>
                  <a:srgbClr val="66FFFF"/>
                </a:solidFill>
                <a:latin typeface="Arial"/>
                <a:ea typeface="Arial"/>
                <a:cs typeface="Arial"/>
                <a:sym typeface="Arial"/>
              </a:rPr>
              <a:t>the</a:t>
            </a:r>
            <a:r>
              <a:rPr lang="en-US" sz="1802">
                <a:solidFill>
                  <a:srgbClr val="000000"/>
                </a:solidFill>
                <a:latin typeface="Arial"/>
                <a:ea typeface="Arial"/>
                <a:cs typeface="Arial"/>
                <a:sym typeface="Arial"/>
              </a:rPr>
              <a:t> </a:t>
            </a:r>
            <a:r>
              <a:rPr lang="en-US" sz="1802">
                <a:solidFill>
                  <a:srgbClr val="66FFFF"/>
                </a:solidFill>
                <a:latin typeface="Arial"/>
                <a:ea typeface="Arial"/>
                <a:cs typeface="Arial"/>
                <a:sym typeface="Arial"/>
              </a:rPr>
              <a:t>diversity</a:t>
            </a:r>
            <a:r>
              <a:rPr lang="en-US" sz="1802">
                <a:solidFill>
                  <a:srgbClr val="000000"/>
                </a:solidFill>
                <a:latin typeface="Arial"/>
                <a:ea typeface="Arial"/>
                <a:cs typeface="Arial"/>
                <a:sym typeface="Arial"/>
              </a:rPr>
              <a:t> </a:t>
            </a:r>
            <a:r>
              <a:rPr lang="en-US" sz="1802">
                <a:solidFill>
                  <a:srgbClr val="66FFFF"/>
                </a:solidFill>
                <a:latin typeface="Arial"/>
                <a:ea typeface="Arial"/>
                <a:cs typeface="Arial"/>
                <a:sym typeface="Arial"/>
              </a:rPr>
              <a:t>of</a:t>
            </a:r>
            <a:r>
              <a:rPr lang="en-US" sz="1802">
                <a:solidFill>
                  <a:srgbClr val="000000"/>
                </a:solidFill>
                <a:latin typeface="Arial"/>
                <a:ea typeface="Arial"/>
                <a:cs typeface="Arial"/>
                <a:sym typeface="Arial"/>
              </a:rPr>
              <a:t> </a:t>
            </a:r>
            <a:r>
              <a:rPr lang="en-US" sz="1802">
                <a:solidFill>
                  <a:srgbClr val="66FFFF"/>
                </a:solidFill>
                <a:latin typeface="Arial"/>
                <a:ea typeface="Arial"/>
                <a:cs typeface="Arial"/>
                <a:sym typeface="Arial"/>
              </a:rPr>
              <a:t>cultural,</a:t>
            </a:r>
            <a:r>
              <a:rPr lang="en-US" sz="1802">
                <a:solidFill>
                  <a:srgbClr val="000000"/>
                </a:solidFill>
                <a:latin typeface="Arial"/>
                <a:ea typeface="Arial"/>
                <a:cs typeface="Arial"/>
                <a:sym typeface="Arial"/>
              </a:rPr>
              <a:t> </a:t>
            </a:r>
            <a:r>
              <a:rPr lang="en-US" sz="1802">
                <a:solidFill>
                  <a:srgbClr val="66FFFF"/>
                </a:solidFill>
                <a:latin typeface="Arial"/>
                <a:ea typeface="Arial"/>
                <a:cs typeface="Arial"/>
                <a:sym typeface="Arial"/>
              </a:rPr>
              <a:t>religious,</a:t>
            </a:r>
            <a:r>
              <a:rPr lang="en-US" sz="1802">
                <a:solidFill>
                  <a:srgbClr val="000000"/>
                </a:solidFill>
                <a:latin typeface="Arial"/>
                <a:ea typeface="Arial"/>
                <a:cs typeface="Arial"/>
                <a:sym typeface="Arial"/>
              </a:rPr>
              <a:t> </a:t>
            </a:r>
            <a:r>
              <a:rPr lang="en-US" sz="1802">
                <a:solidFill>
                  <a:srgbClr val="66FFFF"/>
                </a:solidFill>
                <a:latin typeface="Arial"/>
                <a:ea typeface="Arial"/>
                <a:cs typeface="Arial"/>
                <a:sym typeface="Arial"/>
              </a:rPr>
              <a:t>historical,</a:t>
            </a:r>
            <a:r>
              <a:rPr lang="en-US" sz="1802">
                <a:solidFill>
                  <a:srgbClr val="000000"/>
                </a:solidFill>
                <a:latin typeface="Arial"/>
                <a:ea typeface="Arial"/>
                <a:cs typeface="Arial"/>
                <a:sym typeface="Arial"/>
              </a:rPr>
              <a:t> </a:t>
            </a:r>
            <a:r>
              <a:rPr lang="en-US" sz="1802">
                <a:solidFill>
                  <a:srgbClr val="66FFFF"/>
                </a:solidFill>
                <a:latin typeface="Arial"/>
                <a:ea typeface="Arial"/>
                <a:cs typeface="Arial"/>
                <a:sym typeface="Arial"/>
              </a:rPr>
              <a:t>and</a:t>
            </a:r>
            <a:r>
              <a:rPr lang="en-US" sz="1802">
                <a:solidFill>
                  <a:srgbClr val="000000"/>
                </a:solidFill>
                <a:latin typeface="Arial"/>
                <a:ea typeface="Arial"/>
                <a:cs typeface="Arial"/>
                <a:sym typeface="Arial"/>
              </a:rPr>
              <a:t> </a:t>
            </a:r>
            <a:r>
              <a:rPr lang="en-US" sz="1802">
                <a:solidFill>
                  <a:srgbClr val="66FFFF"/>
                </a:solidFill>
                <a:latin typeface="Arial"/>
                <a:ea typeface="Arial"/>
                <a:cs typeface="Arial"/>
                <a:sym typeface="Arial"/>
              </a:rPr>
              <a:t>social</a:t>
            </a:r>
            <a:r>
              <a:rPr lang="en-US" sz="1802">
                <a:solidFill>
                  <a:srgbClr val="000000"/>
                </a:solidFill>
                <a:latin typeface="Arial"/>
                <a:ea typeface="Arial"/>
                <a:cs typeface="Arial"/>
                <a:sym typeface="Arial"/>
              </a:rPr>
              <a:t> </a:t>
            </a:r>
            <a:r>
              <a:rPr lang="en-US" sz="1802">
                <a:solidFill>
                  <a:srgbClr val="66FFFF"/>
                </a:solidFill>
                <a:latin typeface="Arial"/>
                <a:ea typeface="Arial"/>
                <a:cs typeface="Arial"/>
                <a:sym typeface="Arial"/>
              </a:rPr>
              <a:t>realities</a:t>
            </a:r>
            <a:r>
              <a:rPr lang="en-US" sz="1802">
                <a:solidFill>
                  <a:srgbClr val="000000"/>
                </a:solidFill>
                <a:latin typeface="Arial"/>
                <a:ea typeface="Arial"/>
                <a:cs typeface="Arial"/>
                <a:sym typeface="Arial"/>
              </a:rPr>
              <a:t> </a:t>
            </a:r>
            <a:r>
              <a:rPr lang="en-US" sz="1802">
                <a:solidFill>
                  <a:srgbClr val="66FFFF"/>
                </a:solidFill>
                <a:latin typeface="Arial"/>
                <a:ea typeface="Arial"/>
                <a:cs typeface="Arial"/>
                <a:sym typeface="Arial"/>
              </a:rPr>
              <a:t>to</a:t>
            </a:r>
            <a:r>
              <a:rPr lang="en-US" sz="1802">
                <a:solidFill>
                  <a:srgbClr val="000000"/>
                </a:solidFill>
                <a:latin typeface="Arial"/>
                <a:ea typeface="Arial"/>
                <a:cs typeface="Arial"/>
                <a:sym typeface="Arial"/>
              </a:rPr>
              <a:t> </a:t>
            </a:r>
            <a:r>
              <a:rPr lang="en-US" sz="1802">
                <a:solidFill>
                  <a:srgbClr val="66FFFF"/>
                </a:solidFill>
                <a:latin typeface="Arial"/>
                <a:ea typeface="Arial"/>
                <a:cs typeface="Arial"/>
                <a:sym typeface="Arial"/>
              </a:rPr>
              <a:t>construct</a:t>
            </a:r>
            <a:r>
              <a:rPr lang="en-US" sz="1802">
                <a:solidFill>
                  <a:srgbClr val="000000"/>
                </a:solidFill>
                <a:latin typeface="Arial"/>
                <a:ea typeface="Arial"/>
                <a:cs typeface="Arial"/>
                <a:sym typeface="Arial"/>
              </a:rPr>
              <a:t> </a:t>
            </a:r>
            <a:r>
              <a:rPr lang="en-US" sz="1802">
                <a:solidFill>
                  <a:srgbClr val="66FFFF"/>
                </a:solidFill>
                <a:latin typeface="Arial"/>
                <a:ea typeface="Arial"/>
                <a:cs typeface="Arial"/>
                <a:sym typeface="Arial"/>
              </a:rPr>
              <a:t>affirming,</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2192000" cy="6858000"/>
          </a:xfrm>
          <a:custGeom>
            <a:avLst/>
            <a:gdLst/>
            <a:ahLst/>
            <a:cxnLst/>
            <a:rect r="r" b="b" t="t" l="l"/>
            <a:pathLst>
              <a:path h="6858000" w="12192000">
                <a:moveTo>
                  <a:pt x="0" y="0"/>
                </a:moveTo>
                <a:lnTo>
                  <a:pt x="12192000" y="0"/>
                </a:lnTo>
                <a:lnTo>
                  <a:pt x="12192000" y="6858000"/>
                </a:lnTo>
                <a:lnTo>
                  <a:pt x="0" y="6858000"/>
                </a:lnTo>
                <a:lnTo>
                  <a:pt x="0" y="0"/>
                </a:lnTo>
                <a:close/>
              </a:path>
            </a:pathLst>
          </a:custGeom>
          <a:blipFill>
            <a:blip r:embed="rId2"/>
            <a:stretch>
              <a:fillRect l="0" t="0" r="0" b="0"/>
            </a:stretch>
          </a:blipFill>
        </p:spPr>
      </p:sp>
      <p:sp>
        <p:nvSpPr>
          <p:cNvPr name="TextBox 3" id="3"/>
          <p:cNvSpPr txBox="true"/>
          <p:nvPr/>
        </p:nvSpPr>
        <p:spPr>
          <a:xfrm rot="0">
            <a:off x="174955" y="1612859"/>
            <a:ext cx="5738841" cy="591769"/>
          </a:xfrm>
          <a:prstGeom prst="rect">
            <a:avLst/>
          </a:prstGeom>
        </p:spPr>
        <p:txBody>
          <a:bodyPr anchor="t" rtlCol="false" tIns="0" lIns="0" bIns="0" rIns="0">
            <a:spAutoFit/>
          </a:bodyPr>
          <a:lstStyle/>
          <a:p>
            <a:pPr algn="l">
              <a:lnSpc>
                <a:spcPts val="4546"/>
              </a:lnSpc>
            </a:pPr>
            <a:r>
              <a:rPr lang="en-US" sz="3204">
                <a:solidFill>
                  <a:srgbClr val="FFFF00"/>
                </a:solidFill>
                <a:latin typeface="Calibri (MS)"/>
                <a:ea typeface="Calibri (MS)"/>
                <a:cs typeface="Calibri (MS)"/>
                <a:sym typeface="Calibri (MS)"/>
              </a:rPr>
              <a:t>Measures to humanize curriculum</a:t>
            </a:r>
          </a:p>
        </p:txBody>
      </p:sp>
      <p:sp>
        <p:nvSpPr>
          <p:cNvPr name="TextBox 4" id="4"/>
          <p:cNvSpPr txBox="true"/>
          <p:nvPr/>
        </p:nvSpPr>
        <p:spPr>
          <a:xfrm rot="0">
            <a:off x="786994" y="2180511"/>
            <a:ext cx="207759" cy="516817"/>
          </a:xfrm>
          <a:prstGeom prst="rect">
            <a:avLst/>
          </a:prstGeom>
        </p:spPr>
        <p:txBody>
          <a:bodyPr anchor="t" rtlCol="false" tIns="0" lIns="0" bIns="0" rIns="0">
            <a:spAutoFit/>
          </a:bodyPr>
          <a:lstStyle/>
          <a:p>
            <a:pPr algn="l">
              <a:lnSpc>
                <a:spcPts val="4500"/>
              </a:lnSpc>
            </a:pPr>
            <a:r>
              <a:rPr lang="en-US" sz="1800">
                <a:solidFill>
                  <a:srgbClr val="66FFFF"/>
                </a:solidFill>
                <a:latin typeface="Arimo"/>
                <a:ea typeface="Arimo"/>
                <a:cs typeface="Arimo"/>
                <a:sym typeface="Arimo"/>
              </a:rPr>
              <a:t>❖</a:t>
            </a:r>
          </a:p>
        </p:txBody>
      </p:sp>
      <p:sp>
        <p:nvSpPr>
          <p:cNvPr name="TextBox 5" id="5"/>
          <p:cNvSpPr txBox="true"/>
          <p:nvPr/>
        </p:nvSpPr>
        <p:spPr>
          <a:xfrm rot="0">
            <a:off x="2036826" y="2617241"/>
            <a:ext cx="64818" cy="174336"/>
          </a:xfrm>
          <a:prstGeom prst="rect">
            <a:avLst/>
          </a:prstGeom>
        </p:spPr>
        <p:txBody>
          <a:bodyPr anchor="t" rtlCol="false" tIns="0" lIns="0" bIns="0" rIns="0">
            <a:spAutoFit/>
          </a:bodyPr>
          <a:lstStyle/>
          <a:p>
            <a:pPr algn="l">
              <a:lnSpc>
                <a:spcPts val="900"/>
              </a:lnSpc>
            </a:pPr>
            <a:r>
              <a:rPr lang="en-US" sz="1800">
                <a:solidFill>
                  <a:srgbClr val="66FFFF"/>
                </a:solidFill>
                <a:latin typeface="Arial"/>
                <a:ea typeface="Arial"/>
                <a:cs typeface="Arial"/>
                <a:sym typeface="Arial"/>
              </a:rPr>
              <a:t> </a:t>
            </a:r>
          </a:p>
        </p:txBody>
      </p:sp>
      <p:sp>
        <p:nvSpPr>
          <p:cNvPr name="TextBox 6" id="6"/>
          <p:cNvSpPr txBox="true"/>
          <p:nvPr/>
        </p:nvSpPr>
        <p:spPr>
          <a:xfrm rot="0">
            <a:off x="786994" y="3089196"/>
            <a:ext cx="207759" cy="888673"/>
          </a:xfrm>
          <a:prstGeom prst="rect">
            <a:avLst/>
          </a:prstGeom>
        </p:spPr>
        <p:txBody>
          <a:bodyPr anchor="t" rtlCol="false" tIns="0" lIns="0" bIns="0" rIns="0">
            <a:spAutoFit/>
          </a:bodyPr>
          <a:lstStyle/>
          <a:p>
            <a:pPr algn="just">
              <a:lnSpc>
                <a:spcPts val="3603"/>
              </a:lnSpc>
            </a:pPr>
            <a:r>
              <a:rPr lang="en-US" sz="1800">
                <a:solidFill>
                  <a:srgbClr val="66FFFF"/>
                </a:solidFill>
                <a:latin typeface="Arimo"/>
                <a:ea typeface="Arimo"/>
                <a:cs typeface="Arimo"/>
                <a:sym typeface="Arimo"/>
              </a:rPr>
              <a:t>❖ ❖</a:t>
            </a:r>
          </a:p>
        </p:txBody>
      </p:sp>
      <p:sp>
        <p:nvSpPr>
          <p:cNvPr name="TextBox 7" id="7"/>
          <p:cNvSpPr txBox="true"/>
          <p:nvPr/>
        </p:nvSpPr>
        <p:spPr>
          <a:xfrm rot="0">
            <a:off x="786994" y="4649772"/>
            <a:ext cx="207759" cy="516817"/>
          </a:xfrm>
          <a:prstGeom prst="rect">
            <a:avLst/>
          </a:prstGeom>
        </p:spPr>
        <p:txBody>
          <a:bodyPr anchor="t" rtlCol="false" tIns="0" lIns="0" bIns="0" rIns="0">
            <a:spAutoFit/>
          </a:bodyPr>
          <a:lstStyle/>
          <a:p>
            <a:pPr algn="l">
              <a:lnSpc>
                <a:spcPts val="4500"/>
              </a:lnSpc>
            </a:pPr>
            <a:r>
              <a:rPr lang="en-US" sz="1800">
                <a:solidFill>
                  <a:srgbClr val="66FFFF"/>
                </a:solidFill>
                <a:latin typeface="Arimo"/>
                <a:ea typeface="Arimo"/>
                <a:cs typeface="Arimo"/>
                <a:sym typeface="Arimo"/>
              </a:rPr>
              <a:t>❖</a:t>
            </a:r>
          </a:p>
        </p:txBody>
      </p:sp>
      <p:sp>
        <p:nvSpPr>
          <p:cNvPr name="TextBox 8" id="8"/>
          <p:cNvSpPr txBox="true"/>
          <p:nvPr/>
        </p:nvSpPr>
        <p:spPr>
          <a:xfrm rot="0">
            <a:off x="786994" y="5381549"/>
            <a:ext cx="207759" cy="516817"/>
          </a:xfrm>
          <a:prstGeom prst="rect">
            <a:avLst/>
          </a:prstGeom>
        </p:spPr>
        <p:txBody>
          <a:bodyPr anchor="t" rtlCol="false" tIns="0" lIns="0" bIns="0" rIns="0">
            <a:spAutoFit/>
          </a:bodyPr>
          <a:lstStyle/>
          <a:p>
            <a:pPr algn="l">
              <a:lnSpc>
                <a:spcPts val="4500"/>
              </a:lnSpc>
            </a:pPr>
            <a:r>
              <a:rPr lang="en-US" sz="1800">
                <a:solidFill>
                  <a:srgbClr val="66FFFF"/>
                </a:solidFill>
                <a:latin typeface="Arimo"/>
                <a:ea typeface="Arimo"/>
                <a:cs typeface="Arimo"/>
                <a:sym typeface="Arimo"/>
              </a:rPr>
              <a:t>❖</a:t>
            </a:r>
          </a:p>
        </p:txBody>
      </p:sp>
      <p:sp>
        <p:nvSpPr>
          <p:cNvPr name="TextBox 9" id="9"/>
          <p:cNvSpPr txBox="true"/>
          <p:nvPr/>
        </p:nvSpPr>
        <p:spPr>
          <a:xfrm rot="0">
            <a:off x="1073506" y="2502941"/>
            <a:ext cx="10827858" cy="2757897"/>
          </a:xfrm>
          <a:prstGeom prst="rect">
            <a:avLst/>
          </a:prstGeom>
        </p:spPr>
        <p:txBody>
          <a:bodyPr anchor="t" rtlCol="false" tIns="0" lIns="0" bIns="0" rIns="0">
            <a:spAutoFit/>
          </a:bodyPr>
          <a:lstStyle/>
          <a:p>
            <a:pPr algn="l">
              <a:lnSpc>
                <a:spcPts val="2160"/>
              </a:lnSpc>
            </a:pPr>
            <a:r>
              <a:rPr lang="en-US" sz="1800">
                <a:solidFill>
                  <a:srgbClr val="66FFFF"/>
                </a:solidFill>
                <a:latin typeface="Arial"/>
                <a:ea typeface="Arial"/>
                <a:cs typeface="Arial"/>
                <a:sym typeface="Arial"/>
              </a:rPr>
              <a:t>reframingcurriculum-as-livedratherthanaplanned curriculum that pre-plans teaching and learning (Aoki, 2005); </a:t>
            </a:r>
          </a:p>
          <a:p>
            <a:pPr algn="l">
              <a:lnSpc>
                <a:spcPts val="4500"/>
              </a:lnSpc>
            </a:pPr>
            <a:r>
              <a:rPr lang="en-US" sz="1800">
                <a:solidFill>
                  <a:srgbClr val="66FFFF"/>
                </a:solidFill>
                <a:latin typeface="Arial"/>
                <a:ea typeface="Arial"/>
                <a:cs typeface="Arial"/>
                <a:sym typeface="Arial"/>
              </a:rPr>
              <a:t>curriculum design utilizing transformative frameworks (Egbo, 2009 in Sivia, Sidhu and Levings, 2022)</a:t>
            </a:r>
          </a:p>
          <a:p>
            <a:pPr algn="l">
              <a:lnSpc>
                <a:spcPts val="2705"/>
              </a:lnSpc>
            </a:pPr>
            <a:r>
              <a:rPr lang="en-US" sz="1800">
                <a:solidFill>
                  <a:srgbClr val="66FFFF"/>
                </a:solidFill>
                <a:latin typeface="Arial"/>
                <a:ea typeface="Arial"/>
                <a:cs typeface="Arial"/>
                <a:sym typeface="Arial"/>
              </a:rPr>
              <a:t>replanning curriculum as a problem-posing one in which education involves interrogating, disrupting, and </a:t>
            </a:r>
          </a:p>
          <a:p>
            <a:pPr algn="l">
              <a:lnSpc>
                <a:spcPts val="1614"/>
              </a:lnSpc>
            </a:pPr>
            <a:r>
              <a:rPr lang="en-US" sz="1800">
                <a:solidFill>
                  <a:srgbClr val="66FFFF"/>
                </a:solidFill>
                <a:latin typeface="Arial"/>
                <a:ea typeface="Arial"/>
                <a:cs typeface="Arial"/>
                <a:sym typeface="Arial"/>
              </a:rPr>
              <a:t>reframing knowledge and knowing (Sivia, Sidhu and Levings, 2022)positioning students and teachers to become </a:t>
            </a:r>
          </a:p>
          <a:p>
            <a:pPr algn="l">
              <a:lnSpc>
                <a:spcPts val="2705"/>
              </a:lnSpc>
            </a:pPr>
            <a:r>
              <a:rPr lang="en-US" sz="1800">
                <a:solidFill>
                  <a:srgbClr val="66FFFF"/>
                </a:solidFill>
                <a:latin typeface="Arial"/>
                <a:ea typeface="Arial"/>
                <a:cs typeface="Arial"/>
                <a:sym typeface="Arial"/>
              </a:rPr>
              <a:t>agents of change through their involvement in social justice projects and community outreach (Mirra and </a:t>
            </a:r>
          </a:p>
          <a:p>
            <a:pPr algn="l">
              <a:lnSpc>
                <a:spcPts val="1038"/>
              </a:lnSpc>
            </a:pPr>
            <a:r>
              <a:rPr lang="en-US" sz="1200">
                <a:solidFill>
                  <a:srgbClr val="66FFFF"/>
                </a:solidFill>
                <a:latin typeface="Arial"/>
                <a:ea typeface="Arial"/>
                <a:cs typeface="Arial"/>
                <a:sym typeface="Arial"/>
              </a:rPr>
              <a:t>Morrell, 2011)</a:t>
            </a:r>
          </a:p>
          <a:p>
            <a:pPr algn="l">
              <a:lnSpc>
                <a:spcPts val="4500"/>
              </a:lnSpc>
            </a:pPr>
            <a:r>
              <a:rPr lang="en-US" sz="1800">
                <a:solidFill>
                  <a:srgbClr val="66FFFF"/>
                </a:solidFill>
                <a:latin typeface="Arial"/>
                <a:ea typeface="Arial"/>
                <a:cs typeface="Arial"/>
                <a:sym typeface="Arial"/>
              </a:rPr>
              <a:t>Designing curriculum by the inclusion of lived realities,culturally distinct worldviews, and diverse </a:t>
            </a:r>
          </a:p>
        </p:txBody>
      </p:sp>
      <p:sp>
        <p:nvSpPr>
          <p:cNvPr name="TextBox 10" id="10"/>
          <p:cNvSpPr txBox="true"/>
          <p:nvPr/>
        </p:nvSpPr>
        <p:spPr>
          <a:xfrm rot="0">
            <a:off x="1073506" y="5703970"/>
            <a:ext cx="10877988" cy="837276"/>
          </a:xfrm>
          <a:prstGeom prst="rect">
            <a:avLst/>
          </a:prstGeom>
        </p:spPr>
        <p:txBody>
          <a:bodyPr anchor="t" rtlCol="false" tIns="0" lIns="0" bIns="0" rIns="0">
            <a:spAutoFit/>
          </a:bodyPr>
          <a:lstStyle/>
          <a:p>
            <a:pPr algn="l">
              <a:lnSpc>
                <a:spcPts val="2160"/>
              </a:lnSpc>
            </a:pPr>
            <a:r>
              <a:rPr lang="en-US" sz="1800">
                <a:solidFill>
                  <a:srgbClr val="66FFFF"/>
                </a:solidFill>
                <a:latin typeface="Arial"/>
                <a:ea typeface="Arial"/>
                <a:cs typeface="Arial"/>
                <a:sym typeface="Arial"/>
              </a:rPr>
              <a:t>Transforming the Eurocentric curriculum and standards-driven teaching into a curriculum that deliberately admit socio-political issues such as power, privilege, and oppression of marginalized, racialized peoples (Dei, 2008; hooks, 2004; McIntosh, 1994). </a:t>
            </a:r>
          </a:p>
        </p:txBody>
      </p:sp>
      <p:sp>
        <p:nvSpPr>
          <p:cNvPr name="TextBox 11" id="11"/>
          <p:cNvSpPr txBox="true"/>
          <p:nvPr/>
        </p:nvSpPr>
        <p:spPr>
          <a:xfrm rot="0">
            <a:off x="1073506" y="5208127"/>
            <a:ext cx="8531466" cy="327098"/>
          </a:xfrm>
          <a:prstGeom prst="rect">
            <a:avLst/>
          </a:prstGeom>
        </p:spPr>
        <p:txBody>
          <a:bodyPr anchor="t" rtlCol="false" tIns="0" lIns="0" bIns="0" rIns="0">
            <a:spAutoFit/>
          </a:bodyPr>
          <a:lstStyle/>
          <a:p>
            <a:pPr algn="l">
              <a:lnSpc>
                <a:spcPts val="2523"/>
              </a:lnSpc>
            </a:pPr>
            <a:r>
              <a:rPr lang="en-US" sz="1802">
                <a:solidFill>
                  <a:srgbClr val="66FFFF"/>
                </a:solidFill>
                <a:latin typeface="Arial"/>
                <a:ea typeface="Arial"/>
                <a:cs typeface="Arial"/>
                <a:sym typeface="Arial"/>
              </a:rPr>
              <a:t>expressions</a:t>
            </a:r>
            <a:r>
              <a:rPr lang="en-US" sz="1802">
                <a:solidFill>
                  <a:srgbClr val="000000"/>
                </a:solidFill>
                <a:latin typeface="Arial"/>
                <a:ea typeface="Arial"/>
                <a:cs typeface="Arial"/>
                <a:sym typeface="Arial"/>
              </a:rPr>
              <a:t> </a:t>
            </a:r>
            <a:r>
              <a:rPr lang="en-US" sz="1802">
                <a:solidFill>
                  <a:srgbClr val="66FFFF"/>
                </a:solidFill>
                <a:latin typeface="Arial"/>
                <a:ea typeface="Arial"/>
                <a:cs typeface="Arial"/>
                <a:sym typeface="Arial"/>
              </a:rPr>
              <a:t>of</a:t>
            </a:r>
            <a:r>
              <a:rPr lang="en-US" sz="1802">
                <a:solidFill>
                  <a:srgbClr val="000000"/>
                </a:solidFill>
                <a:latin typeface="Arial"/>
                <a:ea typeface="Arial"/>
                <a:cs typeface="Arial"/>
                <a:sym typeface="Arial"/>
              </a:rPr>
              <a:t> </a:t>
            </a:r>
            <a:r>
              <a:rPr lang="en-US" sz="1802">
                <a:solidFill>
                  <a:srgbClr val="66FFFF"/>
                </a:solidFill>
                <a:latin typeface="Arial"/>
                <a:ea typeface="Arial"/>
                <a:cs typeface="Arial"/>
                <a:sym typeface="Arial"/>
              </a:rPr>
              <a:t>being</a:t>
            </a:r>
            <a:r>
              <a:rPr lang="en-US" sz="1802">
                <a:solidFill>
                  <a:srgbClr val="000000"/>
                </a:solidFill>
                <a:latin typeface="Arial"/>
                <a:ea typeface="Arial"/>
                <a:cs typeface="Arial"/>
                <a:sym typeface="Arial"/>
              </a:rPr>
              <a:t> </a:t>
            </a:r>
            <a:r>
              <a:rPr lang="en-US" sz="1802">
                <a:solidFill>
                  <a:srgbClr val="66FFFF"/>
                </a:solidFill>
                <a:latin typeface="Arial"/>
                <a:ea typeface="Arial"/>
                <a:cs typeface="Arial"/>
                <a:sym typeface="Arial"/>
              </a:rPr>
              <a:t>which</a:t>
            </a:r>
            <a:r>
              <a:rPr lang="en-US" sz="1802">
                <a:solidFill>
                  <a:srgbClr val="000000"/>
                </a:solidFill>
                <a:latin typeface="Arial"/>
                <a:ea typeface="Arial"/>
                <a:cs typeface="Arial"/>
                <a:sym typeface="Arial"/>
              </a:rPr>
              <a:t> </a:t>
            </a:r>
            <a:r>
              <a:rPr lang="en-US" sz="1802">
                <a:solidFill>
                  <a:srgbClr val="66FFFF"/>
                </a:solidFill>
                <a:latin typeface="Arial"/>
                <a:ea typeface="Arial"/>
                <a:cs typeface="Arial"/>
                <a:sym typeface="Arial"/>
              </a:rPr>
              <a:t>form</a:t>
            </a:r>
            <a:r>
              <a:rPr lang="en-US" sz="1802">
                <a:solidFill>
                  <a:srgbClr val="000000"/>
                </a:solidFill>
                <a:latin typeface="Arial"/>
                <a:ea typeface="Arial"/>
                <a:cs typeface="Arial"/>
                <a:sym typeface="Arial"/>
              </a:rPr>
              <a:t> </a:t>
            </a:r>
            <a:r>
              <a:rPr lang="en-US" sz="1802">
                <a:solidFill>
                  <a:srgbClr val="66FFFF"/>
                </a:solidFill>
                <a:latin typeface="Arial"/>
                <a:ea typeface="Arial"/>
                <a:cs typeface="Arial"/>
                <a:sym typeface="Arial"/>
              </a:rPr>
              <a:t>a</a:t>
            </a:r>
            <a:r>
              <a:rPr lang="en-US" sz="1802">
                <a:solidFill>
                  <a:srgbClr val="000000"/>
                </a:solidFill>
                <a:latin typeface="Arial"/>
                <a:ea typeface="Arial"/>
                <a:cs typeface="Arial"/>
                <a:sym typeface="Arial"/>
              </a:rPr>
              <a:t> </a:t>
            </a:r>
            <a:r>
              <a:rPr lang="en-US" sz="1802">
                <a:solidFill>
                  <a:srgbClr val="66FFFF"/>
                </a:solidFill>
                <a:latin typeface="Arial"/>
                <a:ea typeface="Arial"/>
                <a:cs typeface="Arial"/>
                <a:sym typeface="Arial"/>
              </a:rPr>
              <a:t>constellation</a:t>
            </a:r>
            <a:r>
              <a:rPr lang="en-US" sz="1802">
                <a:solidFill>
                  <a:srgbClr val="000000"/>
                </a:solidFill>
                <a:latin typeface="Arial"/>
                <a:ea typeface="Arial"/>
                <a:cs typeface="Arial"/>
                <a:sym typeface="Arial"/>
              </a:rPr>
              <a:t> </a:t>
            </a:r>
            <a:r>
              <a:rPr lang="en-US" sz="1802">
                <a:solidFill>
                  <a:srgbClr val="66FFFF"/>
                </a:solidFill>
                <a:latin typeface="Arial"/>
                <a:ea typeface="Arial"/>
                <a:cs typeface="Arial"/>
                <a:sym typeface="Arial"/>
              </a:rPr>
              <a:t>of</a:t>
            </a:r>
            <a:r>
              <a:rPr lang="en-US" sz="1802">
                <a:solidFill>
                  <a:srgbClr val="000000"/>
                </a:solidFill>
                <a:latin typeface="Arial"/>
                <a:ea typeface="Arial"/>
                <a:cs typeface="Arial"/>
                <a:sym typeface="Arial"/>
              </a:rPr>
              <a:t> </a:t>
            </a:r>
            <a:r>
              <a:rPr lang="en-US" sz="1802">
                <a:solidFill>
                  <a:srgbClr val="66FFFF"/>
                </a:solidFill>
                <a:latin typeface="Arial"/>
                <a:ea typeface="Arial"/>
                <a:cs typeface="Arial"/>
                <a:sym typeface="Arial"/>
              </a:rPr>
              <a:t>personal</a:t>
            </a:r>
            <a:r>
              <a:rPr lang="en-US" sz="1802">
                <a:solidFill>
                  <a:srgbClr val="000000"/>
                </a:solidFill>
                <a:latin typeface="Arial"/>
                <a:ea typeface="Arial"/>
                <a:cs typeface="Arial"/>
                <a:sym typeface="Arial"/>
              </a:rPr>
              <a:t> </a:t>
            </a:r>
            <a:r>
              <a:rPr lang="en-US" sz="1802">
                <a:solidFill>
                  <a:srgbClr val="66FFFF"/>
                </a:solidFill>
                <a:latin typeface="Arial"/>
                <a:ea typeface="Arial"/>
                <a:cs typeface="Arial"/>
                <a:sym typeface="Arial"/>
              </a:rPr>
              <a:t>and</a:t>
            </a:r>
            <a:r>
              <a:rPr lang="en-US" sz="1802">
                <a:solidFill>
                  <a:srgbClr val="000000"/>
                </a:solidFill>
                <a:latin typeface="Arial"/>
                <a:ea typeface="Arial"/>
                <a:cs typeface="Arial"/>
                <a:sym typeface="Arial"/>
              </a:rPr>
              <a:t> </a:t>
            </a:r>
            <a:r>
              <a:rPr lang="en-US" sz="1802">
                <a:solidFill>
                  <a:srgbClr val="66FFFF"/>
                </a:solidFill>
                <a:latin typeface="Arial"/>
                <a:ea typeface="Arial"/>
                <a:cs typeface="Arial"/>
                <a:sym typeface="Arial"/>
              </a:rPr>
              <a:t>social</a:t>
            </a:r>
            <a:r>
              <a:rPr lang="en-US" sz="1802">
                <a:solidFill>
                  <a:srgbClr val="000000"/>
                </a:solidFill>
                <a:latin typeface="Arial"/>
                <a:ea typeface="Arial"/>
                <a:cs typeface="Arial"/>
                <a:sym typeface="Arial"/>
              </a:rPr>
              <a:t> </a:t>
            </a:r>
            <a:r>
              <a:rPr lang="en-US" sz="1802">
                <a:solidFill>
                  <a:srgbClr val="66FFFF"/>
                </a:solidFill>
                <a:latin typeface="Arial"/>
                <a:ea typeface="Arial"/>
                <a:cs typeface="Arial"/>
                <a:sym typeface="Arial"/>
              </a:rPr>
              <a:t>experiences</a:t>
            </a:r>
          </a:p>
        </p:txBody>
      </p:sp>
      <p:sp>
        <p:nvSpPr>
          <p:cNvPr name="TextBox 12" id="12"/>
          <p:cNvSpPr txBox="true"/>
          <p:nvPr/>
        </p:nvSpPr>
        <p:spPr>
          <a:xfrm rot="0">
            <a:off x="9506969" y="5298672"/>
            <a:ext cx="812911" cy="218180"/>
          </a:xfrm>
          <a:prstGeom prst="rect">
            <a:avLst/>
          </a:prstGeom>
        </p:spPr>
        <p:txBody>
          <a:bodyPr anchor="t" rtlCol="false" tIns="0" lIns="0" bIns="0" rIns="0">
            <a:spAutoFit/>
          </a:bodyPr>
          <a:lstStyle/>
          <a:p>
            <a:pPr algn="l">
              <a:lnSpc>
                <a:spcPts val="1683"/>
              </a:lnSpc>
            </a:pPr>
            <a:r>
              <a:rPr lang="en-US" sz="1202">
                <a:solidFill>
                  <a:srgbClr val="66FFFF"/>
                </a:solidFill>
                <a:latin typeface="Arial"/>
                <a:ea typeface="Arial"/>
                <a:cs typeface="Arial"/>
                <a:sym typeface="Arial"/>
              </a:rPr>
              <a:t>(Gay,</a:t>
            </a:r>
            <a:r>
              <a:rPr lang="en-US" sz="1202">
                <a:solidFill>
                  <a:srgbClr val="000000"/>
                </a:solidFill>
                <a:latin typeface="Arial"/>
                <a:ea typeface="Arial"/>
                <a:cs typeface="Arial"/>
                <a:sym typeface="Arial"/>
              </a:rPr>
              <a:t> </a:t>
            </a:r>
            <a:r>
              <a:rPr lang="en-US" sz="1202">
                <a:solidFill>
                  <a:srgbClr val="66FFFF"/>
                </a:solidFill>
                <a:latin typeface="Arial"/>
                <a:ea typeface="Arial"/>
                <a:cs typeface="Arial"/>
                <a:sym typeface="Arial"/>
              </a:rPr>
              <a:t>2013)</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2192000" cy="6858000"/>
          </a:xfrm>
          <a:custGeom>
            <a:avLst/>
            <a:gdLst/>
            <a:ahLst/>
            <a:cxnLst/>
            <a:rect r="r" b="b" t="t" l="l"/>
            <a:pathLst>
              <a:path h="6858000" w="12192000">
                <a:moveTo>
                  <a:pt x="0" y="0"/>
                </a:moveTo>
                <a:lnTo>
                  <a:pt x="12192000" y="0"/>
                </a:lnTo>
                <a:lnTo>
                  <a:pt x="12192000" y="6858000"/>
                </a:lnTo>
                <a:lnTo>
                  <a:pt x="0" y="6858000"/>
                </a:lnTo>
                <a:lnTo>
                  <a:pt x="0" y="0"/>
                </a:lnTo>
                <a:close/>
              </a:path>
            </a:pathLst>
          </a:custGeom>
          <a:blipFill>
            <a:blip r:embed="rId2"/>
            <a:stretch>
              <a:fillRect l="0" t="0" r="0" b="0"/>
            </a:stretch>
          </a:blipFill>
        </p:spPr>
      </p:sp>
      <p:sp>
        <p:nvSpPr>
          <p:cNvPr name="Freeform 3" id="3"/>
          <p:cNvSpPr/>
          <p:nvPr/>
        </p:nvSpPr>
        <p:spPr>
          <a:xfrm flipH="false" flipV="false" rot="0">
            <a:off x="22860" y="330708"/>
            <a:ext cx="6040374" cy="912114"/>
          </a:xfrm>
          <a:custGeom>
            <a:avLst/>
            <a:gdLst/>
            <a:ahLst/>
            <a:cxnLst/>
            <a:rect r="r" b="b" t="t" l="l"/>
            <a:pathLst>
              <a:path h="912114" w="6040374">
                <a:moveTo>
                  <a:pt x="0" y="0"/>
                </a:moveTo>
                <a:lnTo>
                  <a:pt x="6040374" y="0"/>
                </a:lnTo>
                <a:lnTo>
                  <a:pt x="6040374" y="912114"/>
                </a:lnTo>
                <a:lnTo>
                  <a:pt x="0" y="912114"/>
                </a:lnTo>
                <a:lnTo>
                  <a:pt x="0" y="0"/>
                </a:lnTo>
                <a:close/>
              </a:path>
            </a:pathLst>
          </a:custGeom>
          <a:blipFill>
            <a:blip r:embed="rId3"/>
            <a:stretch>
              <a:fillRect l="0" t="0" r="0" b="0"/>
            </a:stretch>
          </a:blipFill>
        </p:spPr>
      </p:sp>
      <p:sp>
        <p:nvSpPr>
          <p:cNvPr name="TextBox 4" id="4"/>
          <p:cNvSpPr txBox="true"/>
          <p:nvPr/>
        </p:nvSpPr>
        <p:spPr>
          <a:xfrm rot="0">
            <a:off x="282854" y="378676"/>
            <a:ext cx="5603996" cy="601647"/>
          </a:xfrm>
          <a:prstGeom prst="rect">
            <a:avLst/>
          </a:prstGeom>
        </p:spPr>
        <p:txBody>
          <a:bodyPr anchor="t" rtlCol="false" tIns="0" lIns="0" bIns="0" rIns="0">
            <a:spAutoFit/>
          </a:bodyPr>
          <a:lstStyle/>
          <a:p>
            <a:pPr algn="l">
              <a:lnSpc>
                <a:spcPts val="4620"/>
              </a:lnSpc>
            </a:pPr>
            <a:r>
              <a:rPr lang="en-US" sz="3206">
                <a:solidFill>
                  <a:srgbClr val="FFFF00"/>
                </a:solidFill>
                <a:latin typeface="Calibri (MS)"/>
                <a:ea typeface="Calibri (MS)"/>
                <a:cs typeface="Calibri (MS)"/>
                <a:sym typeface="Calibri (MS)"/>
              </a:rPr>
              <a:t>Measures to humanize education</a:t>
            </a:r>
          </a:p>
        </p:txBody>
      </p:sp>
      <p:sp>
        <p:nvSpPr>
          <p:cNvPr name="TextBox 5" id="5"/>
          <p:cNvSpPr txBox="true"/>
          <p:nvPr/>
        </p:nvSpPr>
        <p:spPr>
          <a:xfrm rot="0">
            <a:off x="715061" y="981504"/>
            <a:ext cx="185137" cy="516817"/>
          </a:xfrm>
          <a:prstGeom prst="rect">
            <a:avLst/>
          </a:prstGeom>
        </p:spPr>
        <p:txBody>
          <a:bodyPr anchor="t" rtlCol="false" tIns="0" lIns="0" bIns="0" rIns="0">
            <a:spAutoFit/>
          </a:bodyPr>
          <a:lstStyle/>
          <a:p>
            <a:pPr algn="l">
              <a:lnSpc>
                <a:spcPts val="4500"/>
              </a:lnSpc>
            </a:pPr>
            <a:r>
              <a:rPr lang="en-US" sz="1800">
                <a:solidFill>
                  <a:srgbClr val="00EC38"/>
                </a:solidFill>
                <a:latin typeface="Arimo"/>
                <a:ea typeface="Arimo"/>
                <a:cs typeface="Arimo"/>
                <a:sym typeface="Arimo"/>
              </a:rPr>
              <a:t>➢</a:t>
            </a:r>
          </a:p>
        </p:txBody>
      </p:sp>
      <p:sp>
        <p:nvSpPr>
          <p:cNvPr name="TextBox 6" id="6"/>
          <p:cNvSpPr txBox="true"/>
          <p:nvPr/>
        </p:nvSpPr>
        <p:spPr>
          <a:xfrm rot="0">
            <a:off x="2036902" y="1418234"/>
            <a:ext cx="64818" cy="174336"/>
          </a:xfrm>
          <a:prstGeom prst="rect">
            <a:avLst/>
          </a:prstGeom>
        </p:spPr>
        <p:txBody>
          <a:bodyPr anchor="t" rtlCol="false" tIns="0" lIns="0" bIns="0" rIns="0">
            <a:spAutoFit/>
          </a:bodyPr>
          <a:lstStyle/>
          <a:p>
            <a:pPr algn="l">
              <a:lnSpc>
                <a:spcPts val="900"/>
              </a:lnSpc>
            </a:pPr>
            <a:r>
              <a:rPr lang="en-US" sz="1800">
                <a:solidFill>
                  <a:srgbClr val="00EC38"/>
                </a:solidFill>
                <a:latin typeface="Arial"/>
                <a:ea typeface="Arial"/>
                <a:cs typeface="Arial"/>
                <a:sym typeface="Arial"/>
              </a:rPr>
              <a:t> </a:t>
            </a:r>
          </a:p>
        </p:txBody>
      </p:sp>
      <p:sp>
        <p:nvSpPr>
          <p:cNvPr name="TextBox 7" id="7"/>
          <p:cNvSpPr txBox="true"/>
          <p:nvPr/>
        </p:nvSpPr>
        <p:spPr>
          <a:xfrm rot="0">
            <a:off x="715061" y="3359201"/>
            <a:ext cx="185137" cy="516817"/>
          </a:xfrm>
          <a:prstGeom prst="rect">
            <a:avLst/>
          </a:prstGeom>
        </p:spPr>
        <p:txBody>
          <a:bodyPr anchor="t" rtlCol="false" tIns="0" lIns="0" bIns="0" rIns="0">
            <a:spAutoFit/>
          </a:bodyPr>
          <a:lstStyle/>
          <a:p>
            <a:pPr algn="l">
              <a:lnSpc>
                <a:spcPts val="4500"/>
              </a:lnSpc>
            </a:pPr>
            <a:r>
              <a:rPr lang="en-US" sz="1800">
                <a:solidFill>
                  <a:srgbClr val="00EC38"/>
                </a:solidFill>
                <a:latin typeface="Arimo"/>
                <a:ea typeface="Arimo"/>
                <a:cs typeface="Arimo"/>
                <a:sym typeface="Arimo"/>
              </a:rPr>
              <a:t>➢</a:t>
            </a:r>
          </a:p>
        </p:txBody>
      </p:sp>
      <p:sp>
        <p:nvSpPr>
          <p:cNvPr name="TextBox 8" id="8"/>
          <p:cNvSpPr txBox="true"/>
          <p:nvPr/>
        </p:nvSpPr>
        <p:spPr>
          <a:xfrm rot="0">
            <a:off x="715061" y="4090978"/>
            <a:ext cx="185137" cy="516817"/>
          </a:xfrm>
          <a:prstGeom prst="rect">
            <a:avLst/>
          </a:prstGeom>
        </p:spPr>
        <p:txBody>
          <a:bodyPr anchor="t" rtlCol="false" tIns="0" lIns="0" bIns="0" rIns="0">
            <a:spAutoFit/>
          </a:bodyPr>
          <a:lstStyle/>
          <a:p>
            <a:pPr algn="l">
              <a:lnSpc>
                <a:spcPts val="4500"/>
              </a:lnSpc>
            </a:pPr>
            <a:r>
              <a:rPr lang="en-US" sz="1800">
                <a:solidFill>
                  <a:srgbClr val="00EC38"/>
                </a:solidFill>
                <a:latin typeface="Arimo"/>
                <a:ea typeface="Arimo"/>
                <a:cs typeface="Arimo"/>
                <a:sym typeface="Arimo"/>
              </a:rPr>
              <a:t>➢</a:t>
            </a:r>
          </a:p>
        </p:txBody>
      </p:sp>
      <p:sp>
        <p:nvSpPr>
          <p:cNvPr name="TextBox 9" id="9"/>
          <p:cNvSpPr txBox="true"/>
          <p:nvPr/>
        </p:nvSpPr>
        <p:spPr>
          <a:xfrm rot="0">
            <a:off x="715061" y="5104438"/>
            <a:ext cx="185137" cy="326317"/>
          </a:xfrm>
          <a:prstGeom prst="rect">
            <a:avLst/>
          </a:prstGeom>
        </p:spPr>
        <p:txBody>
          <a:bodyPr anchor="t" rtlCol="false" tIns="0" lIns="0" bIns="0" rIns="0">
            <a:spAutoFit/>
          </a:bodyPr>
          <a:lstStyle/>
          <a:p>
            <a:pPr algn="l">
              <a:lnSpc>
                <a:spcPts val="2520"/>
              </a:lnSpc>
            </a:pPr>
            <a:r>
              <a:rPr lang="en-US" sz="1800">
                <a:solidFill>
                  <a:srgbClr val="00EC38"/>
                </a:solidFill>
                <a:latin typeface="Arimo"/>
                <a:ea typeface="Arimo"/>
                <a:cs typeface="Arimo"/>
                <a:sym typeface="Arimo"/>
              </a:rPr>
              <a:t>➢</a:t>
            </a:r>
          </a:p>
        </p:txBody>
      </p:sp>
      <p:sp>
        <p:nvSpPr>
          <p:cNvPr name="TextBox 10" id="10"/>
          <p:cNvSpPr txBox="true"/>
          <p:nvPr/>
        </p:nvSpPr>
        <p:spPr>
          <a:xfrm rot="0">
            <a:off x="1001573" y="1303934"/>
            <a:ext cx="7812424" cy="288636"/>
          </a:xfrm>
          <a:prstGeom prst="rect">
            <a:avLst/>
          </a:prstGeom>
        </p:spPr>
        <p:txBody>
          <a:bodyPr anchor="t" rtlCol="false" tIns="0" lIns="0" bIns="0" rIns="0">
            <a:spAutoFit/>
          </a:bodyPr>
          <a:lstStyle/>
          <a:p>
            <a:pPr algn="l">
              <a:lnSpc>
                <a:spcPts val="2160"/>
              </a:lnSpc>
            </a:pPr>
            <a:r>
              <a:rPr lang="en-US" sz="1800">
                <a:solidFill>
                  <a:srgbClr val="00EC38"/>
                </a:solidFill>
                <a:latin typeface="Arial"/>
                <a:ea typeface="Arial"/>
                <a:cs typeface="Arial"/>
                <a:sym typeface="Arial"/>
              </a:rPr>
              <a:t>employinga culturally relevantapproachthat maintain the students’ values, </a:t>
            </a:r>
          </a:p>
        </p:txBody>
      </p:sp>
      <p:sp>
        <p:nvSpPr>
          <p:cNvPr name="TextBox 11" id="11"/>
          <p:cNvSpPr txBox="true"/>
          <p:nvPr/>
        </p:nvSpPr>
        <p:spPr>
          <a:xfrm rot="0">
            <a:off x="1001573" y="1578254"/>
            <a:ext cx="8111071" cy="837276"/>
          </a:xfrm>
          <a:prstGeom prst="rect">
            <a:avLst/>
          </a:prstGeom>
        </p:spPr>
        <p:txBody>
          <a:bodyPr anchor="t" rtlCol="false" tIns="0" lIns="0" bIns="0" rIns="0">
            <a:spAutoFit/>
          </a:bodyPr>
          <a:lstStyle/>
          <a:p>
            <a:pPr algn="l">
              <a:lnSpc>
                <a:spcPts val="2160"/>
              </a:lnSpc>
            </a:pPr>
            <a:r>
              <a:rPr lang="en-US" sz="1800">
                <a:solidFill>
                  <a:srgbClr val="00EC38"/>
                </a:solidFill>
                <a:latin typeface="Arial"/>
                <a:ea typeface="Arial"/>
                <a:cs typeface="Arial"/>
                <a:sym typeface="Arial"/>
              </a:rPr>
              <a:t>backgrounds, and beliefs (Bartolomé, 1994) (cultural competence) and engaging the development of critical perspective by challenging injustice (sociopolitical consciousness) (Ladson-Billings, 1995)</a:t>
            </a:r>
          </a:p>
        </p:txBody>
      </p:sp>
      <p:sp>
        <p:nvSpPr>
          <p:cNvPr name="TextBox 12" id="12"/>
          <p:cNvSpPr txBox="true"/>
          <p:nvPr/>
        </p:nvSpPr>
        <p:spPr>
          <a:xfrm rot="0">
            <a:off x="1756039" y="2583799"/>
            <a:ext cx="64913" cy="288998"/>
          </a:xfrm>
          <a:prstGeom prst="rect">
            <a:avLst/>
          </a:prstGeom>
        </p:spPr>
        <p:txBody>
          <a:bodyPr anchor="t" rtlCol="false" tIns="0" lIns="0" bIns="0" rIns="0">
            <a:spAutoFit/>
          </a:bodyPr>
          <a:lstStyle/>
          <a:p>
            <a:pPr algn="l">
              <a:lnSpc>
                <a:spcPts val="2162"/>
              </a:lnSpc>
            </a:pPr>
            <a:r>
              <a:rPr lang="en-US" sz="1802">
                <a:solidFill>
                  <a:srgbClr val="00EC38"/>
                </a:solidFill>
                <a:latin typeface="Arial"/>
                <a:ea typeface="Arial"/>
                <a:cs typeface="Arial"/>
                <a:sym typeface="Arial"/>
              </a:rPr>
              <a:t> </a:t>
            </a:r>
          </a:p>
        </p:txBody>
      </p:sp>
      <p:sp>
        <p:nvSpPr>
          <p:cNvPr name="TextBox 13" id="13"/>
          <p:cNvSpPr txBox="true"/>
          <p:nvPr/>
        </p:nvSpPr>
        <p:spPr>
          <a:xfrm rot="0">
            <a:off x="1001573" y="2858662"/>
            <a:ext cx="8523808" cy="2940701"/>
          </a:xfrm>
          <a:prstGeom prst="rect">
            <a:avLst/>
          </a:prstGeom>
        </p:spPr>
        <p:txBody>
          <a:bodyPr anchor="t" rtlCol="false" tIns="0" lIns="0" bIns="0" rIns="0">
            <a:spAutoFit/>
          </a:bodyPr>
          <a:lstStyle/>
          <a:p>
            <a:pPr algn="l">
              <a:lnSpc>
                <a:spcPts val="2160"/>
              </a:lnSpc>
            </a:pPr>
            <a:r>
              <a:rPr lang="en-US" sz="1800">
                <a:solidFill>
                  <a:srgbClr val="00EC38"/>
                </a:solidFill>
                <a:latin typeface="Arial"/>
                <a:ea typeface="Arial"/>
                <a:cs typeface="Arial"/>
                <a:sym typeface="Arial"/>
              </a:rPr>
              <a:t>schooling different from students actual ordinary lives (Battiste, 2013; Cajete, 1994; Little Bear, 1999; Ingold, 2017).</a:t>
            </a:r>
          </a:p>
          <a:p>
            <a:pPr algn="l">
              <a:lnSpc>
                <a:spcPts val="4500"/>
              </a:lnSpc>
            </a:pPr>
            <a:r>
              <a:rPr lang="en-US" sz="1800">
                <a:solidFill>
                  <a:srgbClr val="00EC38"/>
                </a:solidFill>
                <a:latin typeface="Arial"/>
                <a:ea typeface="Arial"/>
                <a:cs typeface="Arial"/>
                <a:sym typeface="Arial"/>
              </a:rPr>
              <a:t>making our students ready not for the world as it was, but for the world as it is and </a:t>
            </a:r>
          </a:p>
          <a:p>
            <a:pPr algn="l">
              <a:lnSpc>
                <a:spcPts val="900"/>
              </a:lnSpc>
            </a:pPr>
            <a:r>
              <a:rPr lang="en-US" sz="1800">
                <a:solidFill>
                  <a:srgbClr val="00EC38"/>
                </a:solidFill>
                <a:latin typeface="Arial"/>
                <a:ea typeface="Arial"/>
                <a:cs typeface="Arial"/>
                <a:sym typeface="Arial"/>
              </a:rPr>
              <a:t>will be (Dewey, 1934) </a:t>
            </a:r>
          </a:p>
          <a:p>
            <a:pPr algn="l">
              <a:lnSpc>
                <a:spcPts val="4500"/>
              </a:lnSpc>
            </a:pPr>
            <a:r>
              <a:rPr lang="en-US" sz="1800">
                <a:solidFill>
                  <a:srgbClr val="00EC38"/>
                </a:solidFill>
                <a:latin typeface="Arial"/>
                <a:ea typeface="Arial"/>
                <a:cs typeface="Arial"/>
                <a:sym typeface="Arial"/>
              </a:rPr>
              <a:t>creating learning environments in which all participants become co-creators of </a:t>
            </a:r>
          </a:p>
          <a:p>
            <a:pPr algn="l">
              <a:lnSpc>
                <a:spcPts val="900"/>
              </a:lnSpc>
            </a:pPr>
            <a:r>
              <a:rPr lang="en-US" sz="1800">
                <a:solidFill>
                  <a:srgbClr val="00EC38"/>
                </a:solidFill>
                <a:latin typeface="Arial"/>
                <a:ea typeface="Arial"/>
                <a:cs typeface="Arial"/>
                <a:sym typeface="Arial"/>
              </a:rPr>
              <a:t>knowledge (Freire, 1986)</a:t>
            </a:r>
          </a:p>
          <a:p>
            <a:pPr algn="l">
              <a:lnSpc>
                <a:spcPts val="4500"/>
              </a:lnSpc>
            </a:pPr>
            <a:r>
              <a:rPr lang="en-US" sz="1800">
                <a:solidFill>
                  <a:srgbClr val="00EC38"/>
                </a:solidFill>
                <a:latin typeface="Arial"/>
                <a:ea typeface="Arial"/>
                <a:cs typeface="Arial"/>
                <a:sym typeface="Arial"/>
              </a:rPr>
              <a:t>enabling a Humanizing Pedagogy of Mindfulness—a mindful approach focuses on </a:t>
            </a:r>
          </a:p>
          <a:p>
            <a:pPr algn="l">
              <a:lnSpc>
                <a:spcPts val="900"/>
              </a:lnSpc>
            </a:pPr>
            <a:r>
              <a:rPr lang="en-US" sz="1800">
                <a:solidFill>
                  <a:srgbClr val="00EC38"/>
                </a:solidFill>
                <a:latin typeface="Arial"/>
                <a:ea typeface="Arial"/>
                <a:cs typeface="Arial"/>
                <a:sym typeface="Arial"/>
              </a:rPr>
              <a:t>engagement and personalization based on each person’s unique gifts (Holmes, 2022)</a:t>
            </a:r>
          </a:p>
        </p:txBody>
      </p:sp>
      <p:sp>
        <p:nvSpPr>
          <p:cNvPr name="TextBox 14" id="14"/>
          <p:cNvSpPr txBox="true"/>
          <p:nvPr/>
        </p:nvSpPr>
        <p:spPr>
          <a:xfrm rot="0">
            <a:off x="715061" y="2451754"/>
            <a:ext cx="185385" cy="326679"/>
          </a:xfrm>
          <a:prstGeom prst="rect">
            <a:avLst/>
          </a:prstGeom>
        </p:spPr>
        <p:txBody>
          <a:bodyPr anchor="t" rtlCol="false" tIns="0" lIns="0" bIns="0" rIns="0">
            <a:spAutoFit/>
          </a:bodyPr>
          <a:lstStyle/>
          <a:p>
            <a:pPr algn="l">
              <a:lnSpc>
                <a:spcPts val="2523"/>
              </a:lnSpc>
            </a:pPr>
            <a:r>
              <a:rPr lang="en-US" sz="1802">
                <a:solidFill>
                  <a:srgbClr val="00EC38"/>
                </a:solidFill>
                <a:latin typeface="Arimo"/>
                <a:ea typeface="Arimo"/>
                <a:cs typeface="Arimo"/>
                <a:sym typeface="Arimo"/>
              </a:rPr>
              <a:t>➢</a:t>
            </a:r>
          </a:p>
        </p:txBody>
      </p:sp>
      <p:sp>
        <p:nvSpPr>
          <p:cNvPr name="TextBox 15" id="15"/>
          <p:cNvSpPr txBox="true"/>
          <p:nvPr/>
        </p:nvSpPr>
        <p:spPr>
          <a:xfrm rot="0">
            <a:off x="1001573" y="2545699"/>
            <a:ext cx="7914608" cy="327098"/>
          </a:xfrm>
          <a:prstGeom prst="rect">
            <a:avLst/>
          </a:prstGeom>
        </p:spPr>
        <p:txBody>
          <a:bodyPr anchor="t" rtlCol="false" tIns="0" lIns="0" bIns="0" rIns="0">
            <a:spAutoFit/>
          </a:bodyPr>
          <a:lstStyle/>
          <a:p>
            <a:pPr algn="l">
              <a:lnSpc>
                <a:spcPts val="2523"/>
              </a:lnSpc>
            </a:pPr>
            <a:r>
              <a:rPr lang="en-US" sz="1802">
                <a:solidFill>
                  <a:srgbClr val="00EC38"/>
                </a:solidFill>
                <a:latin typeface="Arial"/>
                <a:ea typeface="Arial"/>
                <a:cs typeface="Arial"/>
                <a:sym typeface="Arial"/>
              </a:rPr>
              <a:t>viewing</a:t>
            </a:r>
            <a:r>
              <a:rPr lang="en-US" sz="1802">
                <a:solidFill>
                  <a:srgbClr val="000000"/>
                </a:solidFill>
                <a:latin typeface="Arial"/>
                <a:ea typeface="Arial"/>
                <a:cs typeface="Arial"/>
                <a:sym typeface="Arial"/>
              </a:rPr>
              <a:t> </a:t>
            </a:r>
            <a:r>
              <a:rPr lang="en-US" sz="1802">
                <a:solidFill>
                  <a:srgbClr val="00EC38"/>
                </a:solidFill>
                <a:latin typeface="Arial"/>
                <a:ea typeface="Arial"/>
                <a:cs typeface="Arial"/>
                <a:sym typeface="Arial"/>
              </a:rPr>
              <a:t>education</a:t>
            </a:r>
            <a:r>
              <a:rPr lang="en-US" sz="1802">
                <a:solidFill>
                  <a:srgbClr val="000000"/>
                </a:solidFill>
                <a:latin typeface="Arial"/>
                <a:ea typeface="Arial"/>
                <a:cs typeface="Arial"/>
                <a:sym typeface="Arial"/>
              </a:rPr>
              <a:t> </a:t>
            </a:r>
            <a:r>
              <a:rPr lang="en-US" sz="1802">
                <a:solidFill>
                  <a:srgbClr val="00EC38"/>
                </a:solidFill>
                <a:latin typeface="Arial"/>
                <a:ea typeface="Arial"/>
                <a:cs typeface="Arial"/>
                <a:sym typeface="Arial"/>
              </a:rPr>
              <a:t>as</a:t>
            </a:r>
            <a:r>
              <a:rPr lang="en-US" sz="1802">
                <a:solidFill>
                  <a:srgbClr val="000000"/>
                </a:solidFill>
                <a:latin typeface="Arial"/>
                <a:ea typeface="Arial"/>
                <a:cs typeface="Arial"/>
                <a:sym typeface="Arial"/>
              </a:rPr>
              <a:t> </a:t>
            </a:r>
            <a:r>
              <a:rPr lang="en-US" sz="1802">
                <a:solidFill>
                  <a:srgbClr val="00EC38"/>
                </a:solidFill>
                <a:latin typeface="Arial"/>
                <a:ea typeface="Arial"/>
                <a:cs typeface="Arial"/>
                <a:sym typeface="Arial"/>
              </a:rPr>
              <a:t>an</a:t>
            </a:r>
            <a:r>
              <a:rPr lang="en-US" sz="1802">
                <a:solidFill>
                  <a:srgbClr val="000000"/>
                </a:solidFill>
                <a:latin typeface="Arial"/>
                <a:ea typeface="Arial"/>
                <a:cs typeface="Arial"/>
                <a:sym typeface="Arial"/>
              </a:rPr>
              <a:t> </a:t>
            </a:r>
            <a:r>
              <a:rPr lang="en-US" sz="1802">
                <a:solidFill>
                  <a:srgbClr val="00EC38"/>
                </a:solidFill>
                <a:latin typeface="Arial"/>
                <a:ea typeface="Arial"/>
                <a:cs typeface="Arial"/>
                <a:sym typeface="Arial"/>
              </a:rPr>
              <a:t>experiential</a:t>
            </a:r>
            <a:r>
              <a:rPr lang="en-US" sz="1802">
                <a:solidFill>
                  <a:srgbClr val="000000"/>
                </a:solidFill>
                <a:latin typeface="Arial"/>
                <a:ea typeface="Arial"/>
                <a:cs typeface="Arial"/>
                <a:sym typeface="Arial"/>
              </a:rPr>
              <a:t> </a:t>
            </a:r>
            <a:r>
              <a:rPr lang="en-US" sz="1802">
                <a:solidFill>
                  <a:srgbClr val="00EC38"/>
                </a:solidFill>
                <a:latin typeface="Arial"/>
                <a:ea typeface="Arial"/>
                <a:cs typeface="Arial"/>
                <a:sym typeface="Arial"/>
              </a:rPr>
              <a:t>journey</a:t>
            </a:r>
            <a:r>
              <a:rPr lang="en-US" sz="1802">
                <a:solidFill>
                  <a:srgbClr val="000000"/>
                </a:solidFill>
                <a:latin typeface="Arial"/>
                <a:ea typeface="Arial"/>
                <a:cs typeface="Arial"/>
                <a:sym typeface="Arial"/>
              </a:rPr>
              <a:t> </a:t>
            </a:r>
            <a:r>
              <a:rPr lang="en-US" sz="1802">
                <a:solidFill>
                  <a:srgbClr val="00EC38"/>
                </a:solidFill>
                <a:latin typeface="Arial"/>
                <a:ea typeface="Arial"/>
                <a:cs typeface="Arial"/>
                <a:sym typeface="Arial"/>
              </a:rPr>
              <a:t>and</a:t>
            </a:r>
            <a:r>
              <a:rPr lang="en-US" sz="1802">
                <a:solidFill>
                  <a:srgbClr val="000000"/>
                </a:solidFill>
                <a:latin typeface="Arial"/>
                <a:ea typeface="Arial"/>
                <a:cs typeface="Arial"/>
                <a:sym typeface="Arial"/>
              </a:rPr>
              <a:t> </a:t>
            </a:r>
            <a:r>
              <a:rPr lang="en-US" sz="1802">
                <a:solidFill>
                  <a:srgbClr val="00EC38"/>
                </a:solidFill>
                <a:latin typeface="Arial"/>
                <a:ea typeface="Arial"/>
                <a:cs typeface="Arial"/>
                <a:sym typeface="Arial"/>
              </a:rPr>
              <a:t>avoiding</a:t>
            </a:r>
            <a:r>
              <a:rPr lang="en-US" sz="1802">
                <a:solidFill>
                  <a:srgbClr val="000000"/>
                </a:solidFill>
                <a:latin typeface="Arial"/>
                <a:ea typeface="Arial"/>
                <a:cs typeface="Arial"/>
                <a:sym typeface="Arial"/>
              </a:rPr>
              <a:t> </a:t>
            </a:r>
            <a:r>
              <a:rPr lang="en-US" sz="1802">
                <a:solidFill>
                  <a:srgbClr val="00EC38"/>
                </a:solidFill>
                <a:latin typeface="Arial"/>
                <a:ea typeface="Arial"/>
                <a:cs typeface="Arial"/>
                <a:sym typeface="Arial"/>
              </a:rPr>
              <a:t>the</a:t>
            </a:r>
            <a:r>
              <a:rPr lang="en-US" sz="1802">
                <a:solidFill>
                  <a:srgbClr val="000000"/>
                </a:solidFill>
                <a:latin typeface="Arial"/>
                <a:ea typeface="Arial"/>
                <a:cs typeface="Arial"/>
                <a:sym typeface="Arial"/>
              </a:rPr>
              <a:t> </a:t>
            </a:r>
            <a:r>
              <a:rPr lang="en-US" sz="1802">
                <a:solidFill>
                  <a:srgbClr val="00EC38"/>
                </a:solidFill>
                <a:latin typeface="Arial"/>
                <a:ea typeface="Arial"/>
                <a:cs typeface="Arial"/>
                <a:sym typeface="Arial"/>
              </a:rPr>
              <a:t>conceptions</a:t>
            </a:r>
            <a:r>
              <a:rPr lang="en-US" sz="1802">
                <a:solidFill>
                  <a:srgbClr val="000000"/>
                </a:solidFill>
                <a:latin typeface="Arial"/>
                <a:ea typeface="Arial"/>
                <a:cs typeface="Arial"/>
                <a:sym typeface="Arial"/>
              </a:rPr>
              <a:t> </a:t>
            </a:r>
            <a:r>
              <a:rPr lang="en-US" sz="1802">
                <a:solidFill>
                  <a:srgbClr val="00EC38"/>
                </a:solidFill>
                <a:latin typeface="Arial"/>
                <a:ea typeface="Arial"/>
                <a:cs typeface="Arial"/>
                <a:sym typeface="Arial"/>
              </a:rPr>
              <a:t>of</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2192000" cy="6858000"/>
          </a:xfrm>
          <a:custGeom>
            <a:avLst/>
            <a:gdLst/>
            <a:ahLst/>
            <a:cxnLst/>
            <a:rect r="r" b="b" t="t" l="l"/>
            <a:pathLst>
              <a:path h="6858000" w="12192000">
                <a:moveTo>
                  <a:pt x="0" y="0"/>
                </a:moveTo>
                <a:lnTo>
                  <a:pt x="12192000" y="0"/>
                </a:lnTo>
                <a:lnTo>
                  <a:pt x="12192000" y="6858000"/>
                </a:lnTo>
                <a:lnTo>
                  <a:pt x="0" y="6858000"/>
                </a:lnTo>
                <a:lnTo>
                  <a:pt x="0" y="0"/>
                </a:lnTo>
                <a:close/>
              </a:path>
            </a:pathLst>
          </a:custGeom>
          <a:blipFill>
            <a:blip r:embed="rId2"/>
            <a:stretch>
              <a:fillRect l="0" t="0" r="0" b="0"/>
            </a:stretch>
          </a:blipFill>
        </p:spPr>
      </p:sp>
      <p:sp>
        <p:nvSpPr>
          <p:cNvPr name="Freeform 3" id="3"/>
          <p:cNvSpPr/>
          <p:nvPr/>
        </p:nvSpPr>
        <p:spPr>
          <a:xfrm flipH="false" flipV="false" rot="0">
            <a:off x="22860" y="618744"/>
            <a:ext cx="6040374" cy="912114"/>
          </a:xfrm>
          <a:custGeom>
            <a:avLst/>
            <a:gdLst/>
            <a:ahLst/>
            <a:cxnLst/>
            <a:rect r="r" b="b" t="t" l="l"/>
            <a:pathLst>
              <a:path h="912114" w="6040374">
                <a:moveTo>
                  <a:pt x="0" y="0"/>
                </a:moveTo>
                <a:lnTo>
                  <a:pt x="6040374" y="0"/>
                </a:lnTo>
                <a:lnTo>
                  <a:pt x="6040374" y="912114"/>
                </a:lnTo>
                <a:lnTo>
                  <a:pt x="0" y="912114"/>
                </a:lnTo>
                <a:lnTo>
                  <a:pt x="0" y="0"/>
                </a:lnTo>
                <a:close/>
              </a:path>
            </a:pathLst>
          </a:custGeom>
          <a:blipFill>
            <a:blip r:embed="rId3"/>
            <a:stretch>
              <a:fillRect l="0" t="0" r="0" b="0"/>
            </a:stretch>
          </a:blipFill>
        </p:spPr>
      </p:sp>
      <p:sp>
        <p:nvSpPr>
          <p:cNvPr name="TextBox 4" id="4"/>
          <p:cNvSpPr txBox="true"/>
          <p:nvPr/>
        </p:nvSpPr>
        <p:spPr>
          <a:xfrm rot="0">
            <a:off x="282854" y="657187"/>
            <a:ext cx="5603996" cy="611172"/>
          </a:xfrm>
          <a:prstGeom prst="rect">
            <a:avLst/>
          </a:prstGeom>
        </p:spPr>
        <p:txBody>
          <a:bodyPr anchor="t" rtlCol="false" tIns="0" lIns="0" bIns="0" rIns="0">
            <a:spAutoFit/>
          </a:bodyPr>
          <a:lstStyle/>
          <a:p>
            <a:pPr algn="l">
              <a:lnSpc>
                <a:spcPts val="4729"/>
              </a:lnSpc>
            </a:pPr>
            <a:r>
              <a:rPr lang="en-US" sz="3206">
                <a:solidFill>
                  <a:srgbClr val="FFFF00"/>
                </a:solidFill>
                <a:latin typeface="Calibri (MS)"/>
                <a:ea typeface="Calibri (MS)"/>
                <a:cs typeface="Calibri (MS)"/>
                <a:sym typeface="Calibri (MS)"/>
              </a:rPr>
              <a:t>Measures to humanize education</a:t>
            </a:r>
          </a:p>
        </p:txBody>
      </p:sp>
      <p:sp>
        <p:nvSpPr>
          <p:cNvPr name="TextBox 5" id="5"/>
          <p:cNvSpPr txBox="true"/>
          <p:nvPr/>
        </p:nvSpPr>
        <p:spPr>
          <a:xfrm rot="0">
            <a:off x="822960" y="1305487"/>
            <a:ext cx="185137" cy="516817"/>
          </a:xfrm>
          <a:prstGeom prst="rect">
            <a:avLst/>
          </a:prstGeom>
        </p:spPr>
        <p:txBody>
          <a:bodyPr anchor="t" rtlCol="false" tIns="0" lIns="0" bIns="0" rIns="0">
            <a:spAutoFit/>
          </a:bodyPr>
          <a:lstStyle/>
          <a:p>
            <a:pPr algn="l">
              <a:lnSpc>
                <a:spcPts val="4500"/>
              </a:lnSpc>
            </a:pPr>
            <a:r>
              <a:rPr lang="en-US" sz="1800">
                <a:solidFill>
                  <a:srgbClr val="00EC38"/>
                </a:solidFill>
                <a:latin typeface="Arimo"/>
                <a:ea typeface="Arimo"/>
                <a:cs typeface="Arimo"/>
                <a:sym typeface="Arimo"/>
              </a:rPr>
              <a:t>➢</a:t>
            </a:r>
          </a:p>
        </p:txBody>
      </p:sp>
      <p:sp>
        <p:nvSpPr>
          <p:cNvPr name="TextBox 6" id="6"/>
          <p:cNvSpPr txBox="true"/>
          <p:nvPr/>
        </p:nvSpPr>
        <p:spPr>
          <a:xfrm rot="0">
            <a:off x="3442792" y="1742208"/>
            <a:ext cx="64818" cy="174336"/>
          </a:xfrm>
          <a:prstGeom prst="rect">
            <a:avLst/>
          </a:prstGeom>
        </p:spPr>
        <p:txBody>
          <a:bodyPr anchor="t" rtlCol="false" tIns="0" lIns="0" bIns="0" rIns="0">
            <a:spAutoFit/>
          </a:bodyPr>
          <a:lstStyle/>
          <a:p>
            <a:pPr algn="l">
              <a:lnSpc>
                <a:spcPts val="900"/>
              </a:lnSpc>
            </a:pPr>
            <a:r>
              <a:rPr lang="en-US" sz="1800">
                <a:solidFill>
                  <a:srgbClr val="00EC38"/>
                </a:solidFill>
                <a:latin typeface="Arial"/>
                <a:ea typeface="Arial"/>
                <a:cs typeface="Arial"/>
                <a:sym typeface="Arial"/>
              </a:rPr>
              <a:t> </a:t>
            </a:r>
          </a:p>
        </p:txBody>
      </p:sp>
      <p:sp>
        <p:nvSpPr>
          <p:cNvPr name="TextBox 7" id="7"/>
          <p:cNvSpPr txBox="true"/>
          <p:nvPr/>
        </p:nvSpPr>
        <p:spPr>
          <a:xfrm rot="0">
            <a:off x="822960" y="2959275"/>
            <a:ext cx="185137" cy="326317"/>
          </a:xfrm>
          <a:prstGeom prst="rect">
            <a:avLst/>
          </a:prstGeom>
        </p:spPr>
        <p:txBody>
          <a:bodyPr anchor="t" rtlCol="false" tIns="0" lIns="0" bIns="0" rIns="0">
            <a:spAutoFit/>
          </a:bodyPr>
          <a:lstStyle/>
          <a:p>
            <a:pPr algn="l">
              <a:lnSpc>
                <a:spcPts val="2520"/>
              </a:lnSpc>
            </a:pPr>
            <a:r>
              <a:rPr lang="en-US" sz="1800">
                <a:solidFill>
                  <a:srgbClr val="00EC38"/>
                </a:solidFill>
                <a:latin typeface="Arimo"/>
                <a:ea typeface="Arimo"/>
                <a:cs typeface="Arimo"/>
                <a:sym typeface="Arimo"/>
              </a:rPr>
              <a:t>➢</a:t>
            </a:r>
          </a:p>
        </p:txBody>
      </p:sp>
      <p:sp>
        <p:nvSpPr>
          <p:cNvPr name="TextBox 8" id="8"/>
          <p:cNvSpPr txBox="true"/>
          <p:nvPr/>
        </p:nvSpPr>
        <p:spPr>
          <a:xfrm rot="0">
            <a:off x="822960" y="5245608"/>
            <a:ext cx="185137" cy="326317"/>
          </a:xfrm>
          <a:prstGeom prst="rect">
            <a:avLst/>
          </a:prstGeom>
        </p:spPr>
        <p:txBody>
          <a:bodyPr anchor="t" rtlCol="false" tIns="0" lIns="0" bIns="0" rIns="0">
            <a:spAutoFit/>
          </a:bodyPr>
          <a:lstStyle/>
          <a:p>
            <a:pPr algn="l">
              <a:lnSpc>
                <a:spcPts val="2520"/>
              </a:lnSpc>
            </a:pPr>
            <a:r>
              <a:rPr lang="en-US" sz="1800">
                <a:solidFill>
                  <a:srgbClr val="00EC38"/>
                </a:solidFill>
                <a:latin typeface="Arimo"/>
                <a:ea typeface="Arimo"/>
                <a:cs typeface="Arimo"/>
                <a:sym typeface="Arimo"/>
              </a:rPr>
              <a:t>➢</a:t>
            </a:r>
          </a:p>
        </p:txBody>
      </p:sp>
      <p:sp>
        <p:nvSpPr>
          <p:cNvPr name="TextBox 9" id="9"/>
          <p:cNvSpPr txBox="true"/>
          <p:nvPr/>
        </p:nvSpPr>
        <p:spPr>
          <a:xfrm rot="0">
            <a:off x="1109472" y="1627908"/>
            <a:ext cx="8418205" cy="288636"/>
          </a:xfrm>
          <a:prstGeom prst="rect">
            <a:avLst/>
          </a:prstGeom>
        </p:spPr>
        <p:txBody>
          <a:bodyPr anchor="t" rtlCol="false" tIns="0" lIns="0" bIns="0" rIns="0">
            <a:spAutoFit/>
          </a:bodyPr>
          <a:lstStyle/>
          <a:p>
            <a:pPr algn="l">
              <a:lnSpc>
                <a:spcPts val="2160"/>
              </a:lnSpc>
            </a:pPr>
            <a:r>
              <a:rPr lang="en-US" sz="1800">
                <a:solidFill>
                  <a:srgbClr val="00EC38"/>
                </a:solidFill>
                <a:latin typeface="Arial"/>
                <a:ea typeface="Arial"/>
                <a:cs typeface="Arial"/>
                <a:sym typeface="Arial"/>
              </a:rPr>
              <a:t>Reinvisaging schoolingwithhumans relationships to one another and to all of the </a:t>
            </a:r>
          </a:p>
        </p:txBody>
      </p:sp>
      <p:sp>
        <p:nvSpPr>
          <p:cNvPr name="TextBox 10" id="10"/>
          <p:cNvSpPr txBox="true"/>
          <p:nvPr/>
        </p:nvSpPr>
        <p:spPr>
          <a:xfrm rot="0">
            <a:off x="1109472" y="1902228"/>
            <a:ext cx="7099906" cy="288636"/>
          </a:xfrm>
          <a:prstGeom prst="rect">
            <a:avLst/>
          </a:prstGeom>
        </p:spPr>
        <p:txBody>
          <a:bodyPr anchor="t" rtlCol="false" tIns="0" lIns="0" bIns="0" rIns="0">
            <a:spAutoFit/>
          </a:bodyPr>
          <a:lstStyle/>
          <a:p>
            <a:pPr algn="l">
              <a:lnSpc>
                <a:spcPts val="2160"/>
              </a:lnSpc>
            </a:pPr>
            <a:r>
              <a:rPr lang="en-US" sz="1800">
                <a:solidFill>
                  <a:srgbClr val="00EC38"/>
                </a:solidFill>
                <a:latin typeface="Arial"/>
                <a:ea typeface="Arial"/>
                <a:cs typeface="Arial"/>
                <a:sym typeface="Arial"/>
              </a:rPr>
              <a:t>Earth itself, and the responsibilities those relationships imply (Lyle, 2022)</a:t>
            </a:r>
          </a:p>
        </p:txBody>
      </p:sp>
      <p:sp>
        <p:nvSpPr>
          <p:cNvPr name="TextBox 11" id="11"/>
          <p:cNvSpPr txBox="true"/>
          <p:nvPr/>
        </p:nvSpPr>
        <p:spPr>
          <a:xfrm rot="0">
            <a:off x="2362724" y="2359142"/>
            <a:ext cx="64913" cy="288998"/>
          </a:xfrm>
          <a:prstGeom prst="rect">
            <a:avLst/>
          </a:prstGeom>
        </p:spPr>
        <p:txBody>
          <a:bodyPr anchor="t" rtlCol="false" tIns="0" lIns="0" bIns="0" rIns="0">
            <a:spAutoFit/>
          </a:bodyPr>
          <a:lstStyle/>
          <a:p>
            <a:pPr algn="l">
              <a:lnSpc>
                <a:spcPts val="2164"/>
              </a:lnSpc>
            </a:pPr>
            <a:r>
              <a:rPr lang="en-US" sz="1802">
                <a:solidFill>
                  <a:srgbClr val="00EC38"/>
                </a:solidFill>
                <a:latin typeface="Arial"/>
                <a:ea typeface="Arial"/>
                <a:cs typeface="Arial"/>
                <a:sym typeface="Arial"/>
              </a:rPr>
              <a:t> </a:t>
            </a:r>
          </a:p>
        </p:txBody>
      </p:sp>
      <p:sp>
        <p:nvSpPr>
          <p:cNvPr name="TextBox 12" id="12"/>
          <p:cNvSpPr txBox="true"/>
          <p:nvPr/>
        </p:nvSpPr>
        <p:spPr>
          <a:xfrm rot="0">
            <a:off x="1109472" y="2634005"/>
            <a:ext cx="8366208" cy="1203798"/>
          </a:xfrm>
          <a:prstGeom prst="rect">
            <a:avLst/>
          </a:prstGeom>
        </p:spPr>
        <p:txBody>
          <a:bodyPr anchor="t" rtlCol="false" tIns="0" lIns="0" bIns="0" rIns="0">
            <a:spAutoFit/>
          </a:bodyPr>
          <a:lstStyle/>
          <a:p>
            <a:pPr algn="l">
              <a:lnSpc>
                <a:spcPts val="2161"/>
              </a:lnSpc>
            </a:pPr>
            <a:r>
              <a:rPr lang="en-US" sz="1800">
                <a:solidFill>
                  <a:srgbClr val="00EC38"/>
                </a:solidFill>
                <a:latin typeface="Arial"/>
                <a:ea typeface="Arial"/>
                <a:cs typeface="Arial"/>
                <a:sym typeface="Arial"/>
              </a:rPr>
              <a:t>the eyes of in the Europe and the Northern hemisphere (Donald, 2020)</a:t>
            </a:r>
          </a:p>
          <a:p>
            <a:pPr algn="l">
              <a:lnSpc>
                <a:spcPts val="4500"/>
              </a:lnSpc>
            </a:pPr>
            <a:r>
              <a:rPr lang="en-US" sz="1800">
                <a:solidFill>
                  <a:srgbClr val="00EC38"/>
                </a:solidFill>
                <a:latin typeface="Arial"/>
                <a:ea typeface="Arial"/>
                <a:cs typeface="Arial"/>
                <a:sym typeface="Arial"/>
              </a:rPr>
              <a:t>Employing four teacher relational actions that are “relationships with the student, </a:t>
            </a:r>
          </a:p>
          <a:p>
            <a:pPr algn="l">
              <a:lnSpc>
                <a:spcPts val="900"/>
              </a:lnSpc>
            </a:pPr>
            <a:r>
              <a:rPr lang="en-US" sz="1800">
                <a:solidFill>
                  <a:srgbClr val="00EC38"/>
                </a:solidFill>
                <a:latin typeface="Arial"/>
                <a:ea typeface="Arial"/>
                <a:cs typeface="Arial"/>
                <a:sym typeface="Arial"/>
              </a:rPr>
              <a:t>relationships among students, connection to process, and connection to content” </a:t>
            </a:r>
          </a:p>
          <a:p>
            <a:pPr algn="l">
              <a:lnSpc>
                <a:spcPts val="1679"/>
              </a:lnSpc>
            </a:pPr>
            <a:r>
              <a:rPr lang="en-US" sz="1200" spc="1">
                <a:solidFill>
                  <a:srgbClr val="00EC38"/>
                </a:solidFill>
                <a:latin typeface="Arial"/>
                <a:ea typeface="Arial"/>
                <a:cs typeface="Arial"/>
                <a:sym typeface="Arial"/>
              </a:rPr>
              <a:t>(GouletandGoulet,2014)</a:t>
            </a:r>
          </a:p>
        </p:txBody>
      </p:sp>
      <p:sp>
        <p:nvSpPr>
          <p:cNvPr name="TextBox 13" id="13"/>
          <p:cNvSpPr txBox="true"/>
          <p:nvPr/>
        </p:nvSpPr>
        <p:spPr>
          <a:xfrm rot="0">
            <a:off x="2020967" y="4005310"/>
            <a:ext cx="64913" cy="288998"/>
          </a:xfrm>
          <a:prstGeom prst="rect">
            <a:avLst/>
          </a:prstGeom>
        </p:spPr>
        <p:txBody>
          <a:bodyPr anchor="t" rtlCol="false" tIns="0" lIns="0" bIns="0" rIns="0">
            <a:spAutoFit/>
          </a:bodyPr>
          <a:lstStyle/>
          <a:p>
            <a:pPr algn="l">
              <a:lnSpc>
                <a:spcPts val="2164"/>
              </a:lnSpc>
            </a:pPr>
            <a:r>
              <a:rPr lang="en-US" sz="1802">
                <a:solidFill>
                  <a:srgbClr val="00EC38"/>
                </a:solidFill>
                <a:latin typeface="Arial"/>
                <a:ea typeface="Arial"/>
                <a:cs typeface="Arial"/>
                <a:sym typeface="Arial"/>
              </a:rPr>
              <a:t> </a:t>
            </a:r>
          </a:p>
        </p:txBody>
      </p:sp>
      <p:sp>
        <p:nvSpPr>
          <p:cNvPr name="TextBox 14" id="14"/>
          <p:cNvSpPr txBox="true"/>
          <p:nvPr/>
        </p:nvSpPr>
        <p:spPr>
          <a:xfrm rot="0">
            <a:off x="1109472" y="4280306"/>
            <a:ext cx="8412480" cy="1660493"/>
          </a:xfrm>
          <a:prstGeom prst="rect">
            <a:avLst/>
          </a:prstGeom>
        </p:spPr>
        <p:txBody>
          <a:bodyPr anchor="t" rtlCol="false" tIns="0" lIns="0" bIns="0" rIns="0">
            <a:spAutoFit/>
          </a:bodyPr>
          <a:lstStyle/>
          <a:p>
            <a:pPr algn="l">
              <a:lnSpc>
                <a:spcPts val="2161"/>
              </a:lnSpc>
            </a:pPr>
            <a:r>
              <a:rPr lang="en-US" sz="1800">
                <a:solidFill>
                  <a:srgbClr val="00EC38"/>
                </a:solidFill>
                <a:latin typeface="Arial"/>
                <a:ea typeface="Arial"/>
                <a:cs typeface="Arial"/>
                <a:sym typeface="Arial"/>
              </a:rPr>
              <a:t>family, community, and natural world…experiential, participatory, and active based learning…[a] ‘See &amp; Do’ mentoring approach…[and] exploration, play, creativity, and lifelong learning” (Michell, 2018); utilizing reflexivity—“consistent conscious examination of one’s own professional and personal biases, values and experiences” (Creswell, 2006) </a:t>
            </a:r>
          </a:p>
        </p:txBody>
      </p:sp>
      <p:sp>
        <p:nvSpPr>
          <p:cNvPr name="TextBox 15" id="15"/>
          <p:cNvSpPr txBox="true"/>
          <p:nvPr/>
        </p:nvSpPr>
        <p:spPr>
          <a:xfrm rot="0">
            <a:off x="822960" y="2227097"/>
            <a:ext cx="185385" cy="326679"/>
          </a:xfrm>
          <a:prstGeom prst="rect">
            <a:avLst/>
          </a:prstGeom>
        </p:spPr>
        <p:txBody>
          <a:bodyPr anchor="t" rtlCol="false" tIns="0" lIns="0" bIns="0" rIns="0">
            <a:spAutoFit/>
          </a:bodyPr>
          <a:lstStyle/>
          <a:p>
            <a:pPr algn="l">
              <a:lnSpc>
                <a:spcPts val="2523"/>
              </a:lnSpc>
            </a:pPr>
            <a:r>
              <a:rPr lang="en-US" sz="1802">
                <a:solidFill>
                  <a:srgbClr val="00EC38"/>
                </a:solidFill>
                <a:latin typeface="Arimo"/>
                <a:ea typeface="Arimo"/>
                <a:cs typeface="Arimo"/>
                <a:sym typeface="Arimo"/>
              </a:rPr>
              <a:t>➢</a:t>
            </a:r>
          </a:p>
        </p:txBody>
      </p:sp>
      <p:sp>
        <p:nvSpPr>
          <p:cNvPr name="TextBox 16" id="16"/>
          <p:cNvSpPr txBox="true"/>
          <p:nvPr/>
        </p:nvSpPr>
        <p:spPr>
          <a:xfrm rot="0">
            <a:off x="822960" y="3873265"/>
            <a:ext cx="185385" cy="326679"/>
          </a:xfrm>
          <a:prstGeom prst="rect">
            <a:avLst/>
          </a:prstGeom>
        </p:spPr>
        <p:txBody>
          <a:bodyPr anchor="t" rtlCol="false" tIns="0" lIns="0" bIns="0" rIns="0">
            <a:spAutoFit/>
          </a:bodyPr>
          <a:lstStyle/>
          <a:p>
            <a:pPr algn="l">
              <a:lnSpc>
                <a:spcPts val="2523"/>
              </a:lnSpc>
            </a:pPr>
            <a:r>
              <a:rPr lang="en-US" sz="1802">
                <a:solidFill>
                  <a:srgbClr val="00EC38"/>
                </a:solidFill>
                <a:latin typeface="Arimo"/>
                <a:ea typeface="Arimo"/>
                <a:cs typeface="Arimo"/>
                <a:sym typeface="Arimo"/>
              </a:rPr>
              <a:t>➢</a:t>
            </a:r>
          </a:p>
        </p:txBody>
      </p:sp>
      <p:sp>
        <p:nvSpPr>
          <p:cNvPr name="TextBox 17" id="17"/>
          <p:cNvSpPr txBox="true"/>
          <p:nvPr/>
        </p:nvSpPr>
        <p:spPr>
          <a:xfrm rot="0">
            <a:off x="1109472" y="2321042"/>
            <a:ext cx="8038814" cy="327098"/>
          </a:xfrm>
          <a:prstGeom prst="rect">
            <a:avLst/>
          </a:prstGeom>
        </p:spPr>
        <p:txBody>
          <a:bodyPr anchor="t" rtlCol="false" tIns="0" lIns="0" bIns="0" rIns="0">
            <a:spAutoFit/>
          </a:bodyPr>
          <a:lstStyle/>
          <a:p>
            <a:pPr algn="l">
              <a:lnSpc>
                <a:spcPts val="2523"/>
              </a:lnSpc>
            </a:pPr>
            <a:r>
              <a:rPr lang="en-US" sz="1802">
                <a:solidFill>
                  <a:srgbClr val="00EC38"/>
                </a:solidFill>
                <a:latin typeface="Arial"/>
                <a:ea typeface="Arial"/>
                <a:cs typeface="Arial"/>
                <a:sym typeface="Arial"/>
              </a:rPr>
              <a:t>Recognizing</a:t>
            </a:r>
            <a:r>
              <a:rPr lang="en-US" sz="1802">
                <a:solidFill>
                  <a:srgbClr val="000000"/>
                </a:solidFill>
                <a:latin typeface="Arial"/>
                <a:ea typeface="Arial"/>
                <a:cs typeface="Arial"/>
                <a:sym typeface="Arial"/>
              </a:rPr>
              <a:t> </a:t>
            </a:r>
            <a:r>
              <a:rPr lang="en-US" sz="1802">
                <a:solidFill>
                  <a:srgbClr val="00EC38"/>
                </a:solidFill>
                <a:latin typeface="Arial"/>
                <a:ea typeface="Arial"/>
                <a:cs typeface="Arial"/>
                <a:sym typeface="Arial"/>
              </a:rPr>
              <a:t>what</a:t>
            </a:r>
            <a:r>
              <a:rPr lang="en-US" sz="1802">
                <a:solidFill>
                  <a:srgbClr val="000000"/>
                </a:solidFill>
                <a:latin typeface="Arial"/>
                <a:ea typeface="Arial"/>
                <a:cs typeface="Arial"/>
                <a:sym typeface="Arial"/>
              </a:rPr>
              <a:t> </a:t>
            </a:r>
            <a:r>
              <a:rPr lang="en-US" sz="1802">
                <a:solidFill>
                  <a:srgbClr val="00EC38"/>
                </a:solidFill>
                <a:latin typeface="Arial"/>
                <a:ea typeface="Arial"/>
                <a:cs typeface="Arial"/>
                <a:sym typeface="Arial"/>
              </a:rPr>
              <a:t>it</a:t>
            </a:r>
            <a:r>
              <a:rPr lang="en-US" sz="1802">
                <a:solidFill>
                  <a:srgbClr val="000000"/>
                </a:solidFill>
                <a:latin typeface="Arial"/>
                <a:ea typeface="Arial"/>
                <a:cs typeface="Arial"/>
                <a:sym typeface="Arial"/>
              </a:rPr>
              <a:t> </a:t>
            </a:r>
            <a:r>
              <a:rPr lang="en-US" sz="1802">
                <a:solidFill>
                  <a:srgbClr val="00EC38"/>
                </a:solidFill>
                <a:latin typeface="Arial"/>
                <a:ea typeface="Arial"/>
                <a:cs typeface="Arial"/>
                <a:sym typeface="Arial"/>
              </a:rPr>
              <a:t>means</a:t>
            </a:r>
            <a:r>
              <a:rPr lang="en-US" sz="1802">
                <a:solidFill>
                  <a:srgbClr val="000000"/>
                </a:solidFill>
                <a:latin typeface="Arial"/>
                <a:ea typeface="Arial"/>
                <a:cs typeface="Arial"/>
                <a:sym typeface="Arial"/>
              </a:rPr>
              <a:t> </a:t>
            </a:r>
            <a:r>
              <a:rPr lang="en-US" sz="1802">
                <a:solidFill>
                  <a:srgbClr val="00EC38"/>
                </a:solidFill>
                <a:latin typeface="Arial"/>
                <a:ea typeface="Arial"/>
                <a:cs typeface="Arial"/>
                <a:sym typeface="Arial"/>
              </a:rPr>
              <a:t>to</a:t>
            </a:r>
            <a:r>
              <a:rPr lang="en-US" sz="1802">
                <a:solidFill>
                  <a:srgbClr val="000000"/>
                </a:solidFill>
                <a:latin typeface="Arial"/>
                <a:ea typeface="Arial"/>
                <a:cs typeface="Arial"/>
                <a:sym typeface="Arial"/>
              </a:rPr>
              <a:t> </a:t>
            </a:r>
            <a:r>
              <a:rPr lang="en-US" sz="1802">
                <a:solidFill>
                  <a:srgbClr val="00EC38"/>
                </a:solidFill>
                <a:latin typeface="Arial"/>
                <a:ea typeface="Arial"/>
                <a:cs typeface="Arial"/>
                <a:sym typeface="Arial"/>
              </a:rPr>
              <a:t>be</a:t>
            </a:r>
            <a:r>
              <a:rPr lang="en-US" sz="1802">
                <a:solidFill>
                  <a:srgbClr val="000000"/>
                </a:solidFill>
                <a:latin typeface="Arial"/>
                <a:ea typeface="Arial"/>
                <a:cs typeface="Arial"/>
                <a:sym typeface="Arial"/>
              </a:rPr>
              <a:t> </a:t>
            </a:r>
            <a:r>
              <a:rPr lang="en-US" sz="1802">
                <a:solidFill>
                  <a:srgbClr val="00EC38"/>
                </a:solidFill>
                <a:latin typeface="Arial"/>
                <a:ea typeface="Arial"/>
                <a:cs typeface="Arial"/>
                <a:sym typeface="Arial"/>
              </a:rPr>
              <a:t>a</a:t>
            </a:r>
            <a:r>
              <a:rPr lang="en-US" sz="1802">
                <a:solidFill>
                  <a:srgbClr val="000000"/>
                </a:solidFill>
                <a:latin typeface="Arial"/>
                <a:ea typeface="Arial"/>
                <a:cs typeface="Arial"/>
                <a:sym typeface="Arial"/>
              </a:rPr>
              <a:t> </a:t>
            </a:r>
            <a:r>
              <a:rPr lang="en-US" sz="1802">
                <a:solidFill>
                  <a:srgbClr val="00EC38"/>
                </a:solidFill>
                <a:latin typeface="Arial"/>
                <a:ea typeface="Arial"/>
                <a:cs typeface="Arial"/>
                <a:sym typeface="Arial"/>
              </a:rPr>
              <a:t>good</a:t>
            </a:r>
            <a:r>
              <a:rPr lang="en-US" sz="1802">
                <a:solidFill>
                  <a:srgbClr val="000000"/>
                </a:solidFill>
                <a:latin typeface="Arial"/>
                <a:ea typeface="Arial"/>
                <a:cs typeface="Arial"/>
                <a:sym typeface="Arial"/>
              </a:rPr>
              <a:t> </a:t>
            </a:r>
            <a:r>
              <a:rPr lang="en-US" sz="1802">
                <a:solidFill>
                  <a:srgbClr val="00EC38"/>
                </a:solidFill>
                <a:latin typeface="Arial"/>
                <a:ea typeface="Arial"/>
                <a:cs typeface="Arial"/>
                <a:sym typeface="Arial"/>
              </a:rPr>
              <a:t>person</a:t>
            </a:r>
            <a:r>
              <a:rPr lang="en-US" sz="1802">
                <a:solidFill>
                  <a:srgbClr val="000000"/>
                </a:solidFill>
                <a:latin typeface="Arial"/>
                <a:ea typeface="Arial"/>
                <a:cs typeface="Arial"/>
                <a:sym typeface="Arial"/>
              </a:rPr>
              <a:t> </a:t>
            </a:r>
            <a:r>
              <a:rPr lang="en-US" sz="1802">
                <a:solidFill>
                  <a:srgbClr val="00EC38"/>
                </a:solidFill>
                <a:latin typeface="Arial"/>
                <a:ea typeface="Arial"/>
                <a:cs typeface="Arial"/>
                <a:sym typeface="Arial"/>
              </a:rPr>
              <a:t>and</a:t>
            </a:r>
            <a:r>
              <a:rPr lang="en-US" sz="1802">
                <a:solidFill>
                  <a:srgbClr val="000000"/>
                </a:solidFill>
                <a:latin typeface="Arial"/>
                <a:ea typeface="Arial"/>
                <a:cs typeface="Arial"/>
                <a:sym typeface="Arial"/>
              </a:rPr>
              <a:t> </a:t>
            </a:r>
            <a:r>
              <a:rPr lang="en-US" sz="1802">
                <a:solidFill>
                  <a:srgbClr val="00EC38"/>
                </a:solidFill>
                <a:latin typeface="Arial"/>
                <a:ea typeface="Arial"/>
                <a:cs typeface="Arial"/>
                <a:sym typeface="Arial"/>
              </a:rPr>
              <a:t>live</a:t>
            </a:r>
            <a:r>
              <a:rPr lang="en-US" sz="1802">
                <a:solidFill>
                  <a:srgbClr val="000000"/>
                </a:solidFill>
                <a:latin typeface="Arial"/>
                <a:ea typeface="Arial"/>
                <a:cs typeface="Arial"/>
                <a:sym typeface="Arial"/>
              </a:rPr>
              <a:t> </a:t>
            </a:r>
            <a:r>
              <a:rPr lang="en-US" sz="1802">
                <a:solidFill>
                  <a:srgbClr val="00EC38"/>
                </a:solidFill>
                <a:latin typeface="Arial"/>
                <a:ea typeface="Arial"/>
                <a:cs typeface="Arial"/>
                <a:sym typeface="Arial"/>
              </a:rPr>
              <a:t>in</a:t>
            </a:r>
            <a:r>
              <a:rPr lang="en-US" sz="1802">
                <a:solidFill>
                  <a:srgbClr val="000000"/>
                </a:solidFill>
                <a:latin typeface="Arial"/>
                <a:ea typeface="Arial"/>
                <a:cs typeface="Arial"/>
                <a:sym typeface="Arial"/>
              </a:rPr>
              <a:t> </a:t>
            </a:r>
            <a:r>
              <a:rPr lang="en-US" sz="1802">
                <a:solidFill>
                  <a:srgbClr val="00EC38"/>
                </a:solidFill>
                <a:latin typeface="Arial"/>
                <a:ea typeface="Arial"/>
                <a:cs typeface="Arial"/>
                <a:sym typeface="Arial"/>
              </a:rPr>
              <a:t>good</a:t>
            </a:r>
            <a:r>
              <a:rPr lang="en-US" sz="1802">
                <a:solidFill>
                  <a:srgbClr val="000000"/>
                </a:solidFill>
                <a:latin typeface="Arial"/>
                <a:ea typeface="Arial"/>
                <a:cs typeface="Arial"/>
                <a:sym typeface="Arial"/>
              </a:rPr>
              <a:t> </a:t>
            </a:r>
            <a:r>
              <a:rPr lang="en-US" sz="1802">
                <a:solidFill>
                  <a:srgbClr val="00EC38"/>
                </a:solidFill>
                <a:latin typeface="Arial"/>
                <a:ea typeface="Arial"/>
                <a:cs typeface="Arial"/>
                <a:sym typeface="Arial"/>
              </a:rPr>
              <a:t>ways</a:t>
            </a:r>
            <a:r>
              <a:rPr lang="en-US" sz="1802">
                <a:solidFill>
                  <a:srgbClr val="000000"/>
                </a:solidFill>
                <a:latin typeface="Arial"/>
                <a:ea typeface="Arial"/>
                <a:cs typeface="Arial"/>
                <a:sym typeface="Arial"/>
              </a:rPr>
              <a:t> </a:t>
            </a:r>
            <a:r>
              <a:rPr lang="en-US" sz="1802">
                <a:solidFill>
                  <a:srgbClr val="00EC38"/>
                </a:solidFill>
                <a:latin typeface="Arial"/>
                <a:ea typeface="Arial"/>
                <a:cs typeface="Arial"/>
                <a:sym typeface="Arial"/>
              </a:rPr>
              <a:t>beyond</a:t>
            </a:r>
          </a:p>
        </p:txBody>
      </p:sp>
      <p:sp>
        <p:nvSpPr>
          <p:cNvPr name="TextBox 18" id="18"/>
          <p:cNvSpPr txBox="true"/>
          <p:nvPr/>
        </p:nvSpPr>
        <p:spPr>
          <a:xfrm rot="0">
            <a:off x="1109472" y="3967210"/>
            <a:ext cx="8039519" cy="327098"/>
          </a:xfrm>
          <a:prstGeom prst="rect">
            <a:avLst/>
          </a:prstGeom>
        </p:spPr>
        <p:txBody>
          <a:bodyPr anchor="t" rtlCol="false" tIns="0" lIns="0" bIns="0" rIns="0">
            <a:spAutoFit/>
          </a:bodyPr>
          <a:lstStyle/>
          <a:p>
            <a:pPr algn="l">
              <a:lnSpc>
                <a:spcPts val="2523"/>
              </a:lnSpc>
            </a:pPr>
            <a:r>
              <a:rPr lang="en-US" sz="1802">
                <a:solidFill>
                  <a:srgbClr val="00EC38"/>
                </a:solidFill>
                <a:latin typeface="Arial"/>
                <a:ea typeface="Arial"/>
                <a:cs typeface="Arial"/>
                <a:sym typeface="Arial"/>
              </a:rPr>
              <a:t>Including</a:t>
            </a:r>
            <a:r>
              <a:rPr lang="en-US" sz="1802">
                <a:solidFill>
                  <a:srgbClr val="000000"/>
                </a:solidFill>
                <a:latin typeface="Arial"/>
                <a:ea typeface="Arial"/>
                <a:cs typeface="Arial"/>
                <a:sym typeface="Arial"/>
              </a:rPr>
              <a:t> </a:t>
            </a:r>
            <a:r>
              <a:rPr lang="en-US" sz="1802">
                <a:solidFill>
                  <a:srgbClr val="00EC38"/>
                </a:solidFill>
                <a:latin typeface="Arial"/>
                <a:ea typeface="Arial"/>
                <a:cs typeface="Arial"/>
                <a:sym typeface="Arial"/>
              </a:rPr>
              <a:t>Indigenous</a:t>
            </a:r>
            <a:r>
              <a:rPr lang="en-US" sz="1802">
                <a:solidFill>
                  <a:srgbClr val="000000"/>
                </a:solidFill>
                <a:latin typeface="Arial"/>
                <a:ea typeface="Arial"/>
                <a:cs typeface="Arial"/>
                <a:sym typeface="Arial"/>
              </a:rPr>
              <a:t> </a:t>
            </a:r>
            <a:r>
              <a:rPr lang="en-US" sz="1802">
                <a:solidFill>
                  <a:srgbClr val="00EC38"/>
                </a:solidFill>
                <a:latin typeface="Arial"/>
                <a:ea typeface="Arial"/>
                <a:cs typeface="Arial"/>
                <a:sym typeface="Arial"/>
              </a:rPr>
              <a:t>teaching</a:t>
            </a:r>
            <a:r>
              <a:rPr lang="en-US" sz="1802">
                <a:solidFill>
                  <a:srgbClr val="000000"/>
                </a:solidFill>
                <a:latin typeface="Arial"/>
                <a:ea typeface="Arial"/>
                <a:cs typeface="Arial"/>
                <a:sym typeface="Arial"/>
              </a:rPr>
              <a:t> </a:t>
            </a:r>
            <a:r>
              <a:rPr lang="en-US" sz="1802">
                <a:solidFill>
                  <a:srgbClr val="00EC38"/>
                </a:solidFill>
                <a:latin typeface="Arial"/>
                <a:ea typeface="Arial"/>
                <a:cs typeface="Arial"/>
                <a:sym typeface="Arial"/>
              </a:rPr>
              <a:t>strategies</a:t>
            </a:r>
            <a:r>
              <a:rPr lang="en-US" sz="1802">
                <a:solidFill>
                  <a:srgbClr val="000000"/>
                </a:solidFill>
                <a:latin typeface="Arial"/>
                <a:ea typeface="Arial"/>
                <a:cs typeface="Arial"/>
                <a:sym typeface="Arial"/>
              </a:rPr>
              <a:t> </a:t>
            </a:r>
            <a:r>
              <a:rPr lang="en-US" sz="1802">
                <a:solidFill>
                  <a:srgbClr val="00EC38"/>
                </a:solidFill>
                <a:latin typeface="Arial"/>
                <a:ea typeface="Arial"/>
                <a:cs typeface="Arial"/>
                <a:sym typeface="Arial"/>
              </a:rPr>
              <a:t>that</a:t>
            </a:r>
            <a:r>
              <a:rPr lang="en-US" sz="1802">
                <a:solidFill>
                  <a:srgbClr val="000000"/>
                </a:solidFill>
                <a:latin typeface="Arial"/>
                <a:ea typeface="Arial"/>
                <a:cs typeface="Arial"/>
                <a:sym typeface="Arial"/>
              </a:rPr>
              <a:t> </a:t>
            </a:r>
            <a:r>
              <a:rPr lang="en-US" sz="1802">
                <a:solidFill>
                  <a:srgbClr val="00EC38"/>
                </a:solidFill>
                <a:latin typeface="Arial"/>
                <a:ea typeface="Arial"/>
                <a:cs typeface="Arial"/>
                <a:sym typeface="Arial"/>
              </a:rPr>
              <a:t>are</a:t>
            </a:r>
            <a:r>
              <a:rPr lang="en-US" sz="1802">
                <a:solidFill>
                  <a:srgbClr val="000000"/>
                </a:solidFill>
                <a:latin typeface="Arial"/>
                <a:ea typeface="Arial"/>
                <a:cs typeface="Arial"/>
                <a:sym typeface="Arial"/>
              </a:rPr>
              <a:t> </a:t>
            </a:r>
            <a:r>
              <a:rPr lang="en-US" sz="1802">
                <a:solidFill>
                  <a:srgbClr val="00EC38"/>
                </a:solidFill>
                <a:latin typeface="Arial"/>
                <a:ea typeface="Arial"/>
                <a:cs typeface="Arial"/>
                <a:sym typeface="Arial"/>
              </a:rPr>
              <a:t>“holistic</a:t>
            </a:r>
            <a:r>
              <a:rPr lang="en-US" sz="1802">
                <a:solidFill>
                  <a:srgbClr val="000000"/>
                </a:solidFill>
                <a:latin typeface="Arial"/>
                <a:ea typeface="Arial"/>
                <a:cs typeface="Arial"/>
                <a:sym typeface="Arial"/>
              </a:rPr>
              <a:t> </a:t>
            </a:r>
            <a:r>
              <a:rPr lang="en-US" sz="1802">
                <a:solidFill>
                  <a:srgbClr val="00EC38"/>
                </a:solidFill>
                <a:latin typeface="Arial"/>
                <a:ea typeface="Arial"/>
                <a:cs typeface="Arial"/>
                <a:sym typeface="Arial"/>
              </a:rPr>
              <a:t>focus</a:t>
            </a:r>
            <a:r>
              <a:rPr lang="en-US" sz="1802">
                <a:solidFill>
                  <a:srgbClr val="000000"/>
                </a:solidFill>
                <a:latin typeface="Arial"/>
                <a:ea typeface="Arial"/>
                <a:cs typeface="Arial"/>
                <a:sym typeface="Arial"/>
              </a:rPr>
              <a:t> </a:t>
            </a:r>
            <a:r>
              <a:rPr lang="en-US" sz="1802">
                <a:solidFill>
                  <a:srgbClr val="00EC38"/>
                </a:solidFill>
                <a:latin typeface="Arial"/>
                <a:ea typeface="Arial"/>
                <a:cs typeface="Arial"/>
                <a:sym typeface="Arial"/>
              </a:rPr>
              <a:t>[on]</a:t>
            </a:r>
            <a:r>
              <a:rPr lang="en-US" sz="1802">
                <a:solidFill>
                  <a:srgbClr val="000000"/>
                </a:solidFill>
                <a:latin typeface="Arial"/>
                <a:ea typeface="Arial"/>
                <a:cs typeface="Arial"/>
                <a:sym typeface="Arial"/>
              </a:rPr>
              <a:t> </a:t>
            </a:r>
            <a:r>
              <a:rPr lang="en-US" sz="1802">
                <a:solidFill>
                  <a:srgbClr val="00EC38"/>
                </a:solidFill>
                <a:latin typeface="Arial"/>
                <a:ea typeface="Arial"/>
                <a:cs typeface="Arial"/>
                <a:sym typeface="Arial"/>
              </a:rPr>
              <a:t>individual,</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2192000" cy="6858000"/>
          </a:xfrm>
          <a:custGeom>
            <a:avLst/>
            <a:gdLst/>
            <a:ahLst/>
            <a:cxnLst/>
            <a:rect r="r" b="b" t="t" l="l"/>
            <a:pathLst>
              <a:path h="6858000" w="12192000">
                <a:moveTo>
                  <a:pt x="0" y="0"/>
                </a:moveTo>
                <a:lnTo>
                  <a:pt x="12192000" y="0"/>
                </a:lnTo>
                <a:lnTo>
                  <a:pt x="12192000" y="6858000"/>
                </a:lnTo>
                <a:lnTo>
                  <a:pt x="0" y="6858000"/>
                </a:lnTo>
                <a:lnTo>
                  <a:pt x="0" y="0"/>
                </a:lnTo>
                <a:close/>
              </a:path>
            </a:pathLst>
          </a:custGeom>
          <a:blipFill>
            <a:blip r:embed="rId2"/>
            <a:stretch>
              <a:fillRect l="0" t="0" r="0" b="0"/>
            </a:stretch>
          </a:blipFill>
        </p:spPr>
      </p:sp>
      <p:sp>
        <p:nvSpPr>
          <p:cNvPr name="Freeform 3" id="3"/>
          <p:cNvSpPr/>
          <p:nvPr/>
        </p:nvSpPr>
        <p:spPr>
          <a:xfrm flipH="false" flipV="false" rot="0">
            <a:off x="94488" y="150876"/>
            <a:ext cx="6040374" cy="912114"/>
          </a:xfrm>
          <a:custGeom>
            <a:avLst/>
            <a:gdLst/>
            <a:ahLst/>
            <a:cxnLst/>
            <a:rect r="r" b="b" t="t" l="l"/>
            <a:pathLst>
              <a:path h="912114" w="6040374">
                <a:moveTo>
                  <a:pt x="0" y="0"/>
                </a:moveTo>
                <a:lnTo>
                  <a:pt x="6040374" y="0"/>
                </a:lnTo>
                <a:lnTo>
                  <a:pt x="6040374" y="912114"/>
                </a:lnTo>
                <a:lnTo>
                  <a:pt x="0" y="912114"/>
                </a:lnTo>
                <a:lnTo>
                  <a:pt x="0" y="0"/>
                </a:lnTo>
                <a:close/>
              </a:path>
            </a:pathLst>
          </a:custGeom>
          <a:blipFill>
            <a:blip r:embed="rId3"/>
            <a:stretch>
              <a:fillRect l="0" t="0" r="0" b="0"/>
            </a:stretch>
          </a:blipFill>
        </p:spPr>
      </p:sp>
      <p:sp>
        <p:nvSpPr>
          <p:cNvPr name="TextBox 4" id="4"/>
          <p:cNvSpPr txBox="true"/>
          <p:nvPr/>
        </p:nvSpPr>
        <p:spPr>
          <a:xfrm rot="0">
            <a:off x="354787" y="218151"/>
            <a:ext cx="5603538" cy="582244"/>
          </a:xfrm>
          <a:prstGeom prst="rect">
            <a:avLst/>
          </a:prstGeom>
        </p:spPr>
        <p:txBody>
          <a:bodyPr anchor="t" rtlCol="false" tIns="0" lIns="0" bIns="0" rIns="0">
            <a:spAutoFit/>
          </a:bodyPr>
          <a:lstStyle/>
          <a:p>
            <a:pPr algn="l">
              <a:lnSpc>
                <a:spcPts val="4485"/>
              </a:lnSpc>
            </a:pPr>
            <a:r>
              <a:rPr lang="en-US" sz="3204">
                <a:solidFill>
                  <a:srgbClr val="FFFF00"/>
                </a:solidFill>
                <a:latin typeface="Calibri (MS)"/>
                <a:ea typeface="Calibri (MS)"/>
                <a:cs typeface="Calibri (MS)"/>
                <a:sym typeface="Calibri (MS)"/>
              </a:rPr>
              <a:t>Measures to humanize education</a:t>
            </a:r>
          </a:p>
        </p:txBody>
      </p:sp>
      <p:sp>
        <p:nvSpPr>
          <p:cNvPr name="TextBox 5" id="5"/>
          <p:cNvSpPr txBox="true"/>
          <p:nvPr/>
        </p:nvSpPr>
        <p:spPr>
          <a:xfrm rot="0">
            <a:off x="462991" y="1063800"/>
            <a:ext cx="185137" cy="326317"/>
          </a:xfrm>
          <a:prstGeom prst="rect">
            <a:avLst/>
          </a:prstGeom>
        </p:spPr>
        <p:txBody>
          <a:bodyPr anchor="t" rtlCol="false" tIns="0" lIns="0" bIns="0" rIns="0">
            <a:spAutoFit/>
          </a:bodyPr>
          <a:lstStyle/>
          <a:p>
            <a:pPr algn="l">
              <a:lnSpc>
                <a:spcPts val="2520"/>
              </a:lnSpc>
            </a:pPr>
            <a:r>
              <a:rPr lang="en-US" sz="1800">
                <a:solidFill>
                  <a:srgbClr val="00EC38"/>
                </a:solidFill>
                <a:latin typeface="Arimo"/>
                <a:ea typeface="Arimo"/>
                <a:cs typeface="Arimo"/>
                <a:sym typeface="Arimo"/>
              </a:rPr>
              <a:t>➢</a:t>
            </a:r>
          </a:p>
        </p:txBody>
      </p:sp>
      <p:sp>
        <p:nvSpPr>
          <p:cNvPr name="TextBox 6" id="6"/>
          <p:cNvSpPr txBox="true"/>
          <p:nvPr/>
        </p:nvSpPr>
        <p:spPr>
          <a:xfrm rot="0">
            <a:off x="462991" y="1787957"/>
            <a:ext cx="185137" cy="516817"/>
          </a:xfrm>
          <a:prstGeom prst="rect">
            <a:avLst/>
          </a:prstGeom>
        </p:spPr>
        <p:txBody>
          <a:bodyPr anchor="t" rtlCol="false" tIns="0" lIns="0" bIns="0" rIns="0">
            <a:spAutoFit/>
          </a:bodyPr>
          <a:lstStyle/>
          <a:p>
            <a:pPr algn="l">
              <a:lnSpc>
                <a:spcPts val="4500"/>
              </a:lnSpc>
            </a:pPr>
            <a:r>
              <a:rPr lang="en-US" sz="1800">
                <a:solidFill>
                  <a:srgbClr val="00EC38"/>
                </a:solidFill>
                <a:latin typeface="Arimo"/>
                <a:ea typeface="Arimo"/>
                <a:cs typeface="Arimo"/>
                <a:sym typeface="Arimo"/>
              </a:rPr>
              <a:t>➢</a:t>
            </a:r>
          </a:p>
        </p:txBody>
      </p:sp>
      <p:sp>
        <p:nvSpPr>
          <p:cNvPr name="TextBox 7" id="7"/>
          <p:cNvSpPr txBox="true"/>
          <p:nvPr/>
        </p:nvSpPr>
        <p:spPr>
          <a:xfrm rot="0">
            <a:off x="462991" y="2519477"/>
            <a:ext cx="185137" cy="516817"/>
          </a:xfrm>
          <a:prstGeom prst="rect">
            <a:avLst/>
          </a:prstGeom>
        </p:spPr>
        <p:txBody>
          <a:bodyPr anchor="t" rtlCol="false" tIns="0" lIns="0" bIns="0" rIns="0">
            <a:spAutoFit/>
          </a:bodyPr>
          <a:lstStyle/>
          <a:p>
            <a:pPr algn="l">
              <a:lnSpc>
                <a:spcPts val="4500"/>
              </a:lnSpc>
            </a:pPr>
            <a:r>
              <a:rPr lang="en-US" sz="1800">
                <a:solidFill>
                  <a:srgbClr val="00EC38"/>
                </a:solidFill>
                <a:latin typeface="Arimo"/>
                <a:ea typeface="Arimo"/>
                <a:cs typeface="Arimo"/>
                <a:sym typeface="Arimo"/>
              </a:rPr>
              <a:t>➢</a:t>
            </a:r>
          </a:p>
        </p:txBody>
      </p:sp>
      <p:sp>
        <p:nvSpPr>
          <p:cNvPr name="TextBox 8" id="8"/>
          <p:cNvSpPr txBox="true"/>
          <p:nvPr/>
        </p:nvSpPr>
        <p:spPr>
          <a:xfrm rot="0">
            <a:off x="462991" y="3716074"/>
            <a:ext cx="185137" cy="326317"/>
          </a:xfrm>
          <a:prstGeom prst="rect">
            <a:avLst/>
          </a:prstGeom>
        </p:spPr>
        <p:txBody>
          <a:bodyPr anchor="t" rtlCol="false" tIns="0" lIns="0" bIns="0" rIns="0">
            <a:spAutoFit/>
          </a:bodyPr>
          <a:lstStyle/>
          <a:p>
            <a:pPr algn="l">
              <a:lnSpc>
                <a:spcPts val="2520"/>
              </a:lnSpc>
            </a:pPr>
            <a:r>
              <a:rPr lang="en-US" sz="1800">
                <a:solidFill>
                  <a:srgbClr val="00EC38"/>
                </a:solidFill>
                <a:latin typeface="Arimo"/>
                <a:ea typeface="Arimo"/>
                <a:cs typeface="Arimo"/>
                <a:sym typeface="Arimo"/>
              </a:rPr>
              <a:t>➢</a:t>
            </a:r>
          </a:p>
        </p:txBody>
      </p:sp>
      <p:sp>
        <p:nvSpPr>
          <p:cNvPr name="TextBox 9" id="9"/>
          <p:cNvSpPr txBox="true"/>
          <p:nvPr/>
        </p:nvSpPr>
        <p:spPr>
          <a:xfrm rot="0">
            <a:off x="462991" y="4722295"/>
            <a:ext cx="185137" cy="326317"/>
          </a:xfrm>
          <a:prstGeom prst="rect">
            <a:avLst/>
          </a:prstGeom>
        </p:spPr>
        <p:txBody>
          <a:bodyPr anchor="t" rtlCol="false" tIns="0" lIns="0" bIns="0" rIns="0">
            <a:spAutoFit/>
          </a:bodyPr>
          <a:lstStyle/>
          <a:p>
            <a:pPr algn="l">
              <a:lnSpc>
                <a:spcPts val="2520"/>
              </a:lnSpc>
            </a:pPr>
            <a:r>
              <a:rPr lang="en-US" sz="1800">
                <a:solidFill>
                  <a:srgbClr val="00EC38"/>
                </a:solidFill>
                <a:latin typeface="Arimo"/>
                <a:ea typeface="Arimo"/>
                <a:cs typeface="Arimo"/>
                <a:sym typeface="Arimo"/>
              </a:rPr>
              <a:t>➢</a:t>
            </a:r>
          </a:p>
        </p:txBody>
      </p:sp>
      <p:sp>
        <p:nvSpPr>
          <p:cNvPr name="TextBox 10" id="10"/>
          <p:cNvSpPr txBox="true"/>
          <p:nvPr/>
        </p:nvSpPr>
        <p:spPr>
          <a:xfrm rot="0">
            <a:off x="749503" y="4854216"/>
            <a:ext cx="8655577" cy="288636"/>
          </a:xfrm>
          <a:prstGeom prst="rect">
            <a:avLst/>
          </a:prstGeom>
        </p:spPr>
        <p:txBody>
          <a:bodyPr anchor="t" rtlCol="false" tIns="0" lIns="0" bIns="0" rIns="0">
            <a:spAutoFit/>
          </a:bodyPr>
          <a:lstStyle/>
          <a:p>
            <a:pPr algn="l">
              <a:lnSpc>
                <a:spcPts val="2160"/>
              </a:lnSpc>
            </a:pPr>
            <a:r>
              <a:rPr lang="en-US" sz="1800">
                <a:solidFill>
                  <a:srgbClr val="00EC38"/>
                </a:solidFill>
                <a:latin typeface="Arial"/>
                <a:ea typeface="Arial"/>
                <a:cs typeface="Arial"/>
                <a:sym typeface="Arial"/>
              </a:rPr>
              <a:t>fostering empathy in educational settings can enhance students’ capacity for critical </a:t>
            </a:r>
          </a:p>
        </p:txBody>
      </p:sp>
      <p:sp>
        <p:nvSpPr>
          <p:cNvPr name="TextBox 11" id="11"/>
          <p:cNvSpPr txBox="true"/>
          <p:nvPr/>
        </p:nvSpPr>
        <p:spPr>
          <a:xfrm rot="0">
            <a:off x="749503" y="5128536"/>
            <a:ext cx="8144466" cy="562928"/>
          </a:xfrm>
          <a:prstGeom prst="rect">
            <a:avLst/>
          </a:prstGeom>
        </p:spPr>
        <p:txBody>
          <a:bodyPr anchor="t" rtlCol="false" tIns="0" lIns="0" bIns="0" rIns="0">
            <a:spAutoFit/>
          </a:bodyPr>
          <a:lstStyle/>
          <a:p>
            <a:pPr algn="l">
              <a:lnSpc>
                <a:spcPts val="2160"/>
              </a:lnSpc>
            </a:pPr>
            <a:r>
              <a:rPr lang="en-US" sz="1800">
                <a:solidFill>
                  <a:srgbClr val="00EC38"/>
                </a:solidFill>
                <a:latin typeface="Arial"/>
                <a:ea typeface="Arial"/>
                <a:cs typeface="Arial"/>
                <a:sym typeface="Arial"/>
              </a:rPr>
              <a:t>and creative thinking, making them more reflective and socially aware learners 2022); </a:t>
            </a:r>
          </a:p>
        </p:txBody>
      </p:sp>
      <p:sp>
        <p:nvSpPr>
          <p:cNvPr name="TextBox 12" id="12"/>
          <p:cNvSpPr txBox="true"/>
          <p:nvPr/>
        </p:nvSpPr>
        <p:spPr>
          <a:xfrm rot="0">
            <a:off x="749503" y="1186205"/>
            <a:ext cx="8922125" cy="3408388"/>
          </a:xfrm>
          <a:prstGeom prst="rect">
            <a:avLst/>
          </a:prstGeom>
        </p:spPr>
        <p:txBody>
          <a:bodyPr anchor="t" rtlCol="false" tIns="0" lIns="0" bIns="0" rIns="0">
            <a:spAutoFit/>
          </a:bodyPr>
          <a:lstStyle/>
          <a:p>
            <a:pPr algn="just">
              <a:lnSpc>
                <a:spcPts val="2228"/>
              </a:lnSpc>
            </a:pPr>
            <a:r>
              <a:rPr lang="en-US" sz="1800">
                <a:solidFill>
                  <a:srgbClr val="00EC38"/>
                </a:solidFill>
                <a:latin typeface="Arial"/>
                <a:ea typeface="Arial"/>
                <a:cs typeface="Arial"/>
                <a:sym typeface="Arial"/>
              </a:rPr>
              <a:t>adopting critical social justice leadership (DeMatthews, 2015; Theoharis, 2007)—a problem- seeking approach to leadership where equity and inclusion are goals to work towards </a:t>
            </a:r>
          </a:p>
          <a:p>
            <a:pPr algn="just">
              <a:lnSpc>
                <a:spcPts val="1488"/>
              </a:lnSpc>
            </a:pPr>
            <a:r>
              <a:rPr lang="en-US" sz="1202">
                <a:solidFill>
                  <a:srgbClr val="00EC38"/>
                </a:solidFill>
                <a:latin typeface="Arial"/>
                <a:ea typeface="Arial"/>
                <a:cs typeface="Arial"/>
                <a:sym typeface="Arial"/>
              </a:rPr>
              <a:t>(Safir, 2017; Theoharis, 2007)</a:t>
            </a:r>
          </a:p>
          <a:p>
            <a:pPr algn="just">
              <a:lnSpc>
                <a:spcPts val="4500"/>
              </a:lnSpc>
            </a:pPr>
            <a:r>
              <a:rPr lang="en-US" sz="1800">
                <a:solidFill>
                  <a:srgbClr val="00EC38"/>
                </a:solidFill>
                <a:latin typeface="Arial"/>
                <a:ea typeface="Arial"/>
                <a:cs typeface="Arial"/>
                <a:sym typeface="Arial"/>
              </a:rPr>
              <a:t>Addressing education more than schooling—seeing on the impacts of pedagogy and </a:t>
            </a:r>
          </a:p>
          <a:p>
            <a:pPr algn="just">
              <a:lnSpc>
                <a:spcPts val="900"/>
              </a:lnSpc>
            </a:pPr>
            <a:r>
              <a:rPr lang="en-US" sz="1800">
                <a:solidFill>
                  <a:srgbClr val="00EC38"/>
                </a:solidFill>
                <a:latin typeface="Arial"/>
                <a:ea typeface="Arial"/>
                <a:cs typeface="Arial"/>
                <a:sym typeface="Arial"/>
              </a:rPr>
              <a:t>curriculum on students’ perception of self and their self-knowing (Sivia, Sidhu and Levings, 2022)</a:t>
            </a:r>
          </a:p>
          <a:p>
            <a:pPr algn="just">
              <a:lnSpc>
                <a:spcPts val="4500"/>
              </a:lnSpc>
            </a:pPr>
            <a:r>
              <a:rPr lang="en-US" sz="1800">
                <a:solidFill>
                  <a:srgbClr val="00EC38"/>
                </a:solidFill>
                <a:latin typeface="Arial"/>
                <a:ea typeface="Arial"/>
                <a:cs typeface="Arial"/>
                <a:sym typeface="Arial"/>
              </a:rPr>
              <a:t>Employing W(H)olistic pedagogies that progress the flourishing of the mind, body, </a:t>
            </a:r>
          </a:p>
          <a:p>
            <a:pPr algn="just">
              <a:lnSpc>
                <a:spcPts val="901"/>
              </a:lnSpc>
            </a:pPr>
            <a:r>
              <a:rPr lang="en-US" sz="1802">
                <a:solidFill>
                  <a:srgbClr val="00EC38"/>
                </a:solidFill>
                <a:latin typeface="Arial"/>
                <a:ea typeface="Arial"/>
                <a:cs typeface="Arial"/>
                <a:sym typeface="Arial"/>
              </a:rPr>
              <a:t>spirit, and emotions of the learner and teacher, honouring all dimensions of being, </a:t>
            </a:r>
          </a:p>
          <a:p>
            <a:pPr algn="just">
              <a:lnSpc>
                <a:spcPts val="3600"/>
              </a:lnSpc>
            </a:pPr>
            <a:r>
              <a:rPr lang="en-US" sz="1800">
                <a:solidFill>
                  <a:srgbClr val="00EC38"/>
                </a:solidFill>
                <a:latin typeface="Arial"/>
                <a:ea typeface="Arial"/>
                <a:cs typeface="Arial"/>
                <a:sym typeface="Arial"/>
              </a:rPr>
              <a:t>family, community, and ecology (Kelly, 2021) applying contemplative pedagogy—meaningful education through four integrated </a:t>
            </a:r>
          </a:p>
          <a:p>
            <a:pPr algn="just">
              <a:lnSpc>
                <a:spcPts val="900"/>
              </a:lnSpc>
            </a:pPr>
            <a:r>
              <a:rPr lang="en-US" sz="1800">
                <a:solidFill>
                  <a:srgbClr val="00EC38"/>
                </a:solidFill>
                <a:latin typeface="Arial"/>
                <a:ea typeface="Arial"/>
                <a:cs typeface="Arial"/>
                <a:sym typeface="Arial"/>
              </a:rPr>
              <a:t>aspects: meaningful, experimental, relational, and of substantial content (Cohen, 2015; </a:t>
            </a:r>
          </a:p>
          <a:p>
            <a:pPr algn="just">
              <a:lnSpc>
                <a:spcPts val="1679"/>
              </a:lnSpc>
            </a:pPr>
            <a:r>
              <a:rPr lang="en-US" sz="1200" spc="1">
                <a:solidFill>
                  <a:srgbClr val="00EC38"/>
                </a:solidFill>
                <a:latin typeface="Arial"/>
                <a:ea typeface="Arial"/>
                <a:cs typeface="Arial"/>
                <a:sym typeface="Arial"/>
              </a:rPr>
              <a:t>Holmes,2022)</a:t>
            </a:r>
          </a:p>
        </p:txBody>
      </p:sp>
      <p:sp>
        <p:nvSpPr>
          <p:cNvPr name="TextBox 13" id="13"/>
          <p:cNvSpPr txBox="true"/>
          <p:nvPr/>
        </p:nvSpPr>
        <p:spPr>
          <a:xfrm rot="0">
            <a:off x="8739254" y="5180981"/>
            <a:ext cx="689105" cy="217827"/>
          </a:xfrm>
          <a:prstGeom prst="rect">
            <a:avLst/>
          </a:prstGeom>
        </p:spPr>
        <p:txBody>
          <a:bodyPr anchor="t" rtlCol="false" tIns="0" lIns="0" bIns="0" rIns="0">
            <a:spAutoFit/>
          </a:bodyPr>
          <a:lstStyle/>
          <a:p>
            <a:pPr algn="l">
              <a:lnSpc>
                <a:spcPts val="1679"/>
              </a:lnSpc>
            </a:pPr>
            <a:r>
              <a:rPr lang="en-US" sz="1200">
                <a:solidFill>
                  <a:srgbClr val="00EC38"/>
                </a:solidFill>
                <a:latin typeface="Arial"/>
                <a:ea typeface="Arial"/>
                <a:cs typeface="Arial"/>
                <a:sym typeface="Arial"/>
              </a:rPr>
              <a:t>(ZhouDr, </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2192000" cy="6858000"/>
          </a:xfrm>
          <a:custGeom>
            <a:avLst/>
            <a:gdLst/>
            <a:ahLst/>
            <a:cxnLst/>
            <a:rect r="r" b="b" t="t" l="l"/>
            <a:pathLst>
              <a:path h="6858000" w="12192000">
                <a:moveTo>
                  <a:pt x="0" y="0"/>
                </a:moveTo>
                <a:lnTo>
                  <a:pt x="12192000" y="0"/>
                </a:lnTo>
                <a:lnTo>
                  <a:pt x="12192000" y="6858000"/>
                </a:lnTo>
                <a:lnTo>
                  <a:pt x="0" y="6858000"/>
                </a:lnTo>
                <a:lnTo>
                  <a:pt x="0" y="0"/>
                </a:lnTo>
                <a:close/>
              </a:path>
            </a:pathLst>
          </a:custGeom>
          <a:blipFill>
            <a:blip r:embed="rId2"/>
            <a:stretch>
              <a:fillRect l="0" t="0" r="0" b="0"/>
            </a:stretch>
          </a:blipFill>
        </p:spPr>
      </p:sp>
      <p:sp>
        <p:nvSpPr>
          <p:cNvPr name="Freeform 3" id="3"/>
          <p:cNvSpPr/>
          <p:nvPr/>
        </p:nvSpPr>
        <p:spPr>
          <a:xfrm flipH="false" flipV="false" rot="0">
            <a:off x="94488" y="150876"/>
            <a:ext cx="6040374" cy="912114"/>
          </a:xfrm>
          <a:custGeom>
            <a:avLst/>
            <a:gdLst/>
            <a:ahLst/>
            <a:cxnLst/>
            <a:rect r="r" b="b" t="t" l="l"/>
            <a:pathLst>
              <a:path h="912114" w="6040374">
                <a:moveTo>
                  <a:pt x="0" y="0"/>
                </a:moveTo>
                <a:lnTo>
                  <a:pt x="6040374" y="0"/>
                </a:lnTo>
                <a:lnTo>
                  <a:pt x="6040374" y="912114"/>
                </a:lnTo>
                <a:lnTo>
                  <a:pt x="0" y="912114"/>
                </a:lnTo>
                <a:lnTo>
                  <a:pt x="0" y="0"/>
                </a:lnTo>
                <a:close/>
              </a:path>
            </a:pathLst>
          </a:custGeom>
          <a:blipFill>
            <a:blip r:embed="rId3"/>
            <a:stretch>
              <a:fillRect l="0" t="0" r="0" b="0"/>
            </a:stretch>
          </a:blipFill>
        </p:spPr>
      </p:sp>
      <p:sp>
        <p:nvSpPr>
          <p:cNvPr name="TextBox 4" id="4"/>
          <p:cNvSpPr txBox="true"/>
          <p:nvPr/>
        </p:nvSpPr>
        <p:spPr>
          <a:xfrm rot="0">
            <a:off x="354787" y="208626"/>
            <a:ext cx="5603538" cy="591769"/>
          </a:xfrm>
          <a:prstGeom prst="rect">
            <a:avLst/>
          </a:prstGeom>
        </p:spPr>
        <p:txBody>
          <a:bodyPr anchor="t" rtlCol="false" tIns="0" lIns="0" bIns="0" rIns="0">
            <a:spAutoFit/>
          </a:bodyPr>
          <a:lstStyle/>
          <a:p>
            <a:pPr algn="l">
              <a:lnSpc>
                <a:spcPts val="4588"/>
              </a:lnSpc>
            </a:pPr>
            <a:r>
              <a:rPr lang="en-US" sz="3204">
                <a:solidFill>
                  <a:srgbClr val="FFFF00"/>
                </a:solidFill>
                <a:latin typeface="Calibri (MS)"/>
                <a:ea typeface="Calibri (MS)"/>
                <a:cs typeface="Calibri (MS)"/>
                <a:sym typeface="Calibri (MS)"/>
              </a:rPr>
              <a:t>Measures to humanize education</a:t>
            </a:r>
          </a:p>
        </p:txBody>
      </p:sp>
      <p:sp>
        <p:nvSpPr>
          <p:cNvPr name="TextBox 5" id="5"/>
          <p:cNvSpPr txBox="true"/>
          <p:nvPr/>
        </p:nvSpPr>
        <p:spPr>
          <a:xfrm rot="0">
            <a:off x="534924" y="785012"/>
            <a:ext cx="185385" cy="517179"/>
          </a:xfrm>
          <a:prstGeom prst="rect">
            <a:avLst/>
          </a:prstGeom>
        </p:spPr>
        <p:txBody>
          <a:bodyPr anchor="t" rtlCol="false" tIns="0" lIns="0" bIns="0" rIns="0">
            <a:spAutoFit/>
          </a:bodyPr>
          <a:lstStyle/>
          <a:p>
            <a:pPr algn="l">
              <a:lnSpc>
                <a:spcPts val="4506"/>
              </a:lnSpc>
            </a:pPr>
            <a:r>
              <a:rPr lang="en-US" sz="1802">
                <a:solidFill>
                  <a:srgbClr val="00EC38"/>
                </a:solidFill>
                <a:latin typeface="Arimo"/>
                <a:ea typeface="Arimo"/>
                <a:cs typeface="Arimo"/>
                <a:sym typeface="Arimo"/>
              </a:rPr>
              <a:t>➢</a:t>
            </a:r>
          </a:p>
        </p:txBody>
      </p:sp>
      <p:sp>
        <p:nvSpPr>
          <p:cNvPr name="TextBox 6" id="6"/>
          <p:cNvSpPr txBox="true"/>
          <p:nvPr/>
        </p:nvSpPr>
        <p:spPr>
          <a:xfrm rot="0">
            <a:off x="1771164" y="1221857"/>
            <a:ext cx="64913" cy="174698"/>
          </a:xfrm>
          <a:prstGeom prst="rect">
            <a:avLst/>
          </a:prstGeom>
        </p:spPr>
        <p:txBody>
          <a:bodyPr anchor="t" rtlCol="false" tIns="0" lIns="0" bIns="0" rIns="0">
            <a:spAutoFit/>
          </a:bodyPr>
          <a:lstStyle/>
          <a:p>
            <a:pPr algn="l">
              <a:lnSpc>
                <a:spcPts val="901"/>
              </a:lnSpc>
            </a:pPr>
            <a:r>
              <a:rPr lang="en-US" sz="1802">
                <a:solidFill>
                  <a:srgbClr val="00EC38"/>
                </a:solidFill>
                <a:latin typeface="Arial"/>
                <a:ea typeface="Arial"/>
                <a:cs typeface="Arial"/>
                <a:sym typeface="Arial"/>
              </a:rPr>
              <a:t> </a:t>
            </a:r>
          </a:p>
        </p:txBody>
      </p:sp>
      <p:sp>
        <p:nvSpPr>
          <p:cNvPr name="TextBox 7" id="7"/>
          <p:cNvSpPr txBox="true"/>
          <p:nvPr/>
        </p:nvSpPr>
        <p:spPr>
          <a:xfrm rot="0">
            <a:off x="821436" y="2715758"/>
            <a:ext cx="758590" cy="327098"/>
          </a:xfrm>
          <a:prstGeom prst="rect">
            <a:avLst/>
          </a:prstGeom>
        </p:spPr>
        <p:txBody>
          <a:bodyPr anchor="t" rtlCol="false" tIns="0" lIns="0" bIns="0" rIns="0">
            <a:spAutoFit/>
          </a:bodyPr>
          <a:lstStyle/>
          <a:p>
            <a:pPr algn="l">
              <a:lnSpc>
                <a:spcPts val="2523"/>
              </a:lnSpc>
            </a:pPr>
            <a:r>
              <a:rPr lang="en-US" sz="1802">
                <a:solidFill>
                  <a:srgbClr val="00EC38"/>
                </a:solidFill>
                <a:latin typeface="Arial"/>
                <a:ea typeface="Arial"/>
                <a:cs typeface="Arial"/>
                <a:sym typeface="Arial"/>
              </a:rPr>
              <a:t>growth </a:t>
            </a:r>
          </a:p>
        </p:txBody>
      </p:sp>
      <p:sp>
        <p:nvSpPr>
          <p:cNvPr name="TextBox 8" id="8"/>
          <p:cNvSpPr txBox="true"/>
          <p:nvPr/>
        </p:nvSpPr>
        <p:spPr>
          <a:xfrm rot="0">
            <a:off x="821436" y="1069457"/>
            <a:ext cx="8817835" cy="327098"/>
          </a:xfrm>
          <a:prstGeom prst="rect">
            <a:avLst/>
          </a:prstGeom>
        </p:spPr>
        <p:txBody>
          <a:bodyPr anchor="t" rtlCol="false" tIns="0" lIns="0" bIns="0" rIns="0">
            <a:spAutoFit/>
          </a:bodyPr>
          <a:lstStyle/>
          <a:p>
            <a:pPr algn="l">
              <a:lnSpc>
                <a:spcPts val="2523"/>
              </a:lnSpc>
            </a:pPr>
            <a:r>
              <a:rPr lang="en-US" sz="1802">
                <a:solidFill>
                  <a:srgbClr val="00EC38"/>
                </a:solidFill>
                <a:latin typeface="Arial"/>
                <a:ea typeface="Arial"/>
                <a:cs typeface="Arial"/>
                <a:sym typeface="Arial"/>
              </a:rPr>
              <a:t>operatinghumanism-focusedapproaches,suchasinquiry-based and problem-based </a:t>
            </a:r>
          </a:p>
        </p:txBody>
      </p:sp>
      <p:sp>
        <p:nvSpPr>
          <p:cNvPr name="TextBox 9" id="9"/>
          <p:cNvSpPr txBox="true"/>
          <p:nvPr/>
        </p:nvSpPr>
        <p:spPr>
          <a:xfrm rot="0">
            <a:off x="821436" y="3221126"/>
            <a:ext cx="8791261" cy="3114389"/>
          </a:xfrm>
          <a:prstGeom prst="rect">
            <a:avLst/>
          </a:prstGeom>
        </p:spPr>
        <p:txBody>
          <a:bodyPr anchor="t" rtlCol="false" tIns="0" lIns="0" bIns="0" rIns="0">
            <a:spAutoFit/>
          </a:bodyPr>
          <a:lstStyle/>
          <a:p>
            <a:pPr algn="l">
              <a:lnSpc>
                <a:spcPts val="2079"/>
              </a:lnSpc>
            </a:pPr>
            <a:r>
              <a:rPr lang="en-US" sz="1800">
                <a:solidFill>
                  <a:srgbClr val="00EC38"/>
                </a:solidFill>
                <a:latin typeface="Arial"/>
                <a:ea typeface="Arial"/>
                <a:cs typeface="Arial"/>
                <a:sym typeface="Arial"/>
              </a:rPr>
              <a:t>nurturing a sense of social responsibility and ethical citizenship (Cornelius-White, 2007; García-</a:t>
            </a:r>
          </a:p>
          <a:p>
            <a:pPr algn="l">
              <a:lnSpc>
                <a:spcPts val="1665"/>
              </a:lnSpc>
            </a:pPr>
            <a:r>
              <a:rPr lang="en-US" sz="1200" spc="1">
                <a:solidFill>
                  <a:srgbClr val="00EC38"/>
                </a:solidFill>
                <a:latin typeface="Arial"/>
                <a:ea typeface="Arial"/>
                <a:cs typeface="Arial"/>
                <a:sym typeface="Arial"/>
              </a:rPr>
              <a:t>Moya et al., 2019)</a:t>
            </a:r>
          </a:p>
          <a:p>
            <a:pPr algn="l">
              <a:lnSpc>
                <a:spcPts val="4500"/>
              </a:lnSpc>
            </a:pPr>
            <a:r>
              <a:rPr lang="en-US" sz="1800">
                <a:solidFill>
                  <a:srgbClr val="00EC38"/>
                </a:solidFill>
                <a:latin typeface="Arial"/>
                <a:ea typeface="Arial"/>
                <a:cs typeface="Arial"/>
                <a:sym typeface="Arial"/>
              </a:rPr>
              <a:t>using Freire’s problem-posing approach inviting learners to question, reflect, and act </a:t>
            </a:r>
          </a:p>
          <a:p>
            <a:pPr algn="l">
              <a:lnSpc>
                <a:spcPts val="900"/>
              </a:lnSpc>
            </a:pPr>
            <a:r>
              <a:rPr lang="en-US" sz="1800">
                <a:solidFill>
                  <a:srgbClr val="00EC38"/>
                </a:solidFill>
                <a:latin typeface="Arial"/>
                <a:ea typeface="Arial"/>
                <a:cs typeface="Arial"/>
                <a:sym typeface="Arial"/>
              </a:rPr>
              <a:t>on their realities (Chalaune, 2021; Da Costa, 2024)through conscientization—the process of </a:t>
            </a:r>
          </a:p>
          <a:p>
            <a:pPr algn="l">
              <a:lnSpc>
                <a:spcPts val="3425"/>
              </a:lnSpc>
            </a:pPr>
            <a:r>
              <a:rPr lang="en-US" sz="1800">
                <a:solidFill>
                  <a:srgbClr val="00EC38"/>
                </a:solidFill>
                <a:latin typeface="Arial"/>
                <a:ea typeface="Arial"/>
                <a:cs typeface="Arial"/>
                <a:sym typeface="Arial"/>
              </a:rPr>
              <a:t>developing critical awareness that enables students to identify and challenge social </a:t>
            </a:r>
          </a:p>
          <a:p>
            <a:pPr algn="l">
              <a:lnSpc>
                <a:spcPts val="900"/>
              </a:lnSpc>
            </a:pPr>
            <a:r>
              <a:rPr lang="en-US" sz="1800">
                <a:solidFill>
                  <a:srgbClr val="00EC38"/>
                </a:solidFill>
                <a:latin typeface="Arial"/>
                <a:ea typeface="Arial"/>
                <a:cs typeface="Arial"/>
                <a:sym typeface="Arial"/>
              </a:rPr>
              <a:t>injustices (Lodge, 2021); </a:t>
            </a:r>
          </a:p>
          <a:p>
            <a:pPr algn="l">
              <a:lnSpc>
                <a:spcPts val="4500"/>
              </a:lnSpc>
            </a:pPr>
            <a:r>
              <a:rPr lang="en-US" sz="1800">
                <a:solidFill>
                  <a:srgbClr val="00EC38"/>
                </a:solidFill>
                <a:latin typeface="Arial"/>
                <a:ea typeface="Arial"/>
                <a:cs typeface="Arial"/>
                <a:sym typeface="Arial"/>
              </a:rPr>
              <a:t>emphasizing on the key principles of humanizing education—empathy, dialogue, and </a:t>
            </a:r>
          </a:p>
          <a:p>
            <a:pPr algn="l">
              <a:lnSpc>
                <a:spcPts val="900"/>
              </a:lnSpc>
            </a:pPr>
            <a:r>
              <a:rPr lang="en-US" sz="1800">
                <a:solidFill>
                  <a:srgbClr val="00EC38"/>
                </a:solidFill>
                <a:latin typeface="Arial"/>
                <a:ea typeface="Arial"/>
                <a:cs typeface="Arial"/>
                <a:sym typeface="Arial"/>
              </a:rPr>
              <a:t>learner-centeredness—serve as the foundation for fostering meaningful and </a:t>
            </a:r>
          </a:p>
          <a:p>
            <a:pPr algn="l">
              <a:lnSpc>
                <a:spcPts val="3417"/>
              </a:lnSpc>
            </a:pPr>
            <a:r>
              <a:rPr lang="en-US" sz="1802">
                <a:solidFill>
                  <a:srgbClr val="00EC38"/>
                </a:solidFill>
                <a:latin typeface="Arial"/>
                <a:ea typeface="Arial"/>
                <a:cs typeface="Arial"/>
                <a:sym typeface="Arial"/>
              </a:rPr>
              <a:t>transformative learning experiences that place human relationships at the heart of </a:t>
            </a:r>
          </a:p>
          <a:p>
            <a:pPr algn="l">
              <a:lnSpc>
                <a:spcPts val="909"/>
              </a:lnSpc>
            </a:pPr>
            <a:r>
              <a:rPr lang="en-US" sz="1800">
                <a:solidFill>
                  <a:srgbClr val="00EC38"/>
                </a:solidFill>
                <a:latin typeface="Arial"/>
                <a:ea typeface="Arial"/>
                <a:cs typeface="Arial"/>
                <a:sym typeface="Arial"/>
              </a:rPr>
              <a:t>education </a:t>
            </a:r>
          </a:p>
        </p:txBody>
      </p:sp>
      <p:sp>
        <p:nvSpPr>
          <p:cNvPr name="TextBox 10" id="10"/>
          <p:cNvSpPr txBox="true"/>
          <p:nvPr/>
        </p:nvSpPr>
        <p:spPr>
          <a:xfrm rot="0">
            <a:off x="821436" y="1382544"/>
            <a:ext cx="8968264" cy="1385916"/>
          </a:xfrm>
          <a:prstGeom prst="rect">
            <a:avLst/>
          </a:prstGeom>
        </p:spPr>
        <p:txBody>
          <a:bodyPr anchor="t" rtlCol="false" tIns="0" lIns="0" bIns="0" rIns="0">
            <a:spAutoFit/>
          </a:bodyPr>
          <a:lstStyle/>
          <a:p>
            <a:pPr algn="l">
              <a:lnSpc>
                <a:spcPts val="2160"/>
              </a:lnSpc>
            </a:pPr>
            <a:r>
              <a:rPr lang="en-US" sz="1800">
                <a:solidFill>
                  <a:srgbClr val="00EC38"/>
                </a:solidFill>
                <a:latin typeface="Arial"/>
                <a:ea typeface="Arial"/>
                <a:cs typeface="Arial"/>
                <a:sym typeface="Arial"/>
              </a:rPr>
              <a:t>learningallowinglearnerstodevelopboth cognitiveandemotionalskillsnecessaryfor 21st-century challenges (Novikova et al., 2024); adopting deep learning to engage students cognitively, emotionally, and socially, fostering not only knowledge retention but also critical thinking, creativity, and personal </a:t>
            </a:r>
          </a:p>
        </p:txBody>
      </p:sp>
      <p:sp>
        <p:nvSpPr>
          <p:cNvPr name="TextBox 11" id="11"/>
          <p:cNvSpPr txBox="true"/>
          <p:nvPr/>
        </p:nvSpPr>
        <p:spPr>
          <a:xfrm rot="0">
            <a:off x="534924" y="2073583"/>
            <a:ext cx="185137" cy="326317"/>
          </a:xfrm>
          <a:prstGeom prst="rect">
            <a:avLst/>
          </a:prstGeom>
        </p:spPr>
        <p:txBody>
          <a:bodyPr anchor="t" rtlCol="false" tIns="0" lIns="0" bIns="0" rIns="0">
            <a:spAutoFit/>
          </a:bodyPr>
          <a:lstStyle/>
          <a:p>
            <a:pPr algn="l">
              <a:lnSpc>
                <a:spcPts val="2520"/>
              </a:lnSpc>
            </a:pPr>
            <a:r>
              <a:rPr lang="en-US" sz="1800">
                <a:solidFill>
                  <a:srgbClr val="00EC38"/>
                </a:solidFill>
                <a:latin typeface="Arimo"/>
                <a:ea typeface="Arimo"/>
                <a:cs typeface="Arimo"/>
                <a:sym typeface="Arimo"/>
              </a:rPr>
              <a:t>➢</a:t>
            </a:r>
          </a:p>
        </p:txBody>
      </p:sp>
      <p:sp>
        <p:nvSpPr>
          <p:cNvPr name="TextBox 12" id="12"/>
          <p:cNvSpPr txBox="true"/>
          <p:nvPr/>
        </p:nvSpPr>
        <p:spPr>
          <a:xfrm rot="0">
            <a:off x="534924" y="2889171"/>
            <a:ext cx="185137" cy="516817"/>
          </a:xfrm>
          <a:prstGeom prst="rect">
            <a:avLst/>
          </a:prstGeom>
        </p:spPr>
        <p:txBody>
          <a:bodyPr anchor="t" rtlCol="false" tIns="0" lIns="0" bIns="0" rIns="0">
            <a:spAutoFit/>
          </a:bodyPr>
          <a:lstStyle/>
          <a:p>
            <a:pPr algn="l">
              <a:lnSpc>
                <a:spcPts val="4500"/>
              </a:lnSpc>
            </a:pPr>
            <a:r>
              <a:rPr lang="en-US" sz="1800">
                <a:solidFill>
                  <a:srgbClr val="00EC38"/>
                </a:solidFill>
                <a:latin typeface="Arimo"/>
                <a:ea typeface="Arimo"/>
                <a:cs typeface="Arimo"/>
                <a:sym typeface="Arimo"/>
              </a:rPr>
              <a:t>➢</a:t>
            </a:r>
          </a:p>
        </p:txBody>
      </p:sp>
      <p:sp>
        <p:nvSpPr>
          <p:cNvPr name="TextBox 13" id="13"/>
          <p:cNvSpPr txBox="true"/>
          <p:nvPr/>
        </p:nvSpPr>
        <p:spPr>
          <a:xfrm rot="0">
            <a:off x="534924" y="3529251"/>
            <a:ext cx="185137" cy="516817"/>
          </a:xfrm>
          <a:prstGeom prst="rect">
            <a:avLst/>
          </a:prstGeom>
        </p:spPr>
        <p:txBody>
          <a:bodyPr anchor="t" rtlCol="false" tIns="0" lIns="0" bIns="0" rIns="0">
            <a:spAutoFit/>
          </a:bodyPr>
          <a:lstStyle/>
          <a:p>
            <a:pPr algn="l">
              <a:lnSpc>
                <a:spcPts val="4500"/>
              </a:lnSpc>
            </a:pPr>
            <a:r>
              <a:rPr lang="en-US" sz="1800">
                <a:solidFill>
                  <a:srgbClr val="00EC38"/>
                </a:solidFill>
                <a:latin typeface="Arimo"/>
                <a:ea typeface="Arimo"/>
                <a:cs typeface="Arimo"/>
                <a:sym typeface="Arimo"/>
              </a:rPr>
              <a:t>➢</a:t>
            </a:r>
          </a:p>
        </p:txBody>
      </p:sp>
      <p:sp>
        <p:nvSpPr>
          <p:cNvPr name="TextBox 14" id="14"/>
          <p:cNvSpPr txBox="true"/>
          <p:nvPr/>
        </p:nvSpPr>
        <p:spPr>
          <a:xfrm rot="0">
            <a:off x="534924" y="5091732"/>
            <a:ext cx="185137" cy="326317"/>
          </a:xfrm>
          <a:prstGeom prst="rect">
            <a:avLst/>
          </a:prstGeom>
        </p:spPr>
        <p:txBody>
          <a:bodyPr anchor="t" rtlCol="false" tIns="0" lIns="0" bIns="0" rIns="0">
            <a:spAutoFit/>
          </a:bodyPr>
          <a:lstStyle/>
          <a:p>
            <a:pPr algn="l">
              <a:lnSpc>
                <a:spcPts val="2520"/>
              </a:lnSpc>
            </a:pPr>
            <a:r>
              <a:rPr lang="en-US" sz="1800">
                <a:solidFill>
                  <a:srgbClr val="00EC38"/>
                </a:solidFill>
                <a:latin typeface="Arimo"/>
                <a:ea typeface="Arimo"/>
                <a:cs typeface="Arimo"/>
                <a:sym typeface="Arimo"/>
              </a:rPr>
              <a:t>➢</a:t>
            </a:r>
          </a:p>
        </p:txBody>
      </p:sp>
      <p:sp>
        <p:nvSpPr>
          <p:cNvPr name="TextBox 15" id="15"/>
          <p:cNvSpPr txBox="true"/>
          <p:nvPr/>
        </p:nvSpPr>
        <p:spPr>
          <a:xfrm rot="0">
            <a:off x="1571244" y="2806303"/>
            <a:ext cx="1349026" cy="218180"/>
          </a:xfrm>
          <a:prstGeom prst="rect">
            <a:avLst/>
          </a:prstGeom>
        </p:spPr>
        <p:txBody>
          <a:bodyPr anchor="t" rtlCol="false" tIns="0" lIns="0" bIns="0" rIns="0">
            <a:spAutoFit/>
          </a:bodyPr>
          <a:lstStyle/>
          <a:p>
            <a:pPr algn="l">
              <a:lnSpc>
                <a:spcPts val="1683"/>
              </a:lnSpc>
            </a:pPr>
            <a:r>
              <a:rPr lang="en-US" sz="1202">
                <a:solidFill>
                  <a:srgbClr val="00EC38"/>
                </a:solidFill>
                <a:latin typeface="Arial"/>
                <a:ea typeface="Arial"/>
                <a:cs typeface="Arial"/>
                <a:sym typeface="Arial"/>
              </a:rPr>
              <a:t>(Bursicet</a:t>
            </a:r>
            <a:r>
              <a:rPr lang="en-US" sz="1202">
                <a:solidFill>
                  <a:srgbClr val="000000"/>
                </a:solidFill>
                <a:latin typeface="Arial"/>
                <a:ea typeface="Arial"/>
                <a:cs typeface="Arial"/>
                <a:sym typeface="Arial"/>
              </a:rPr>
              <a:t> </a:t>
            </a:r>
            <a:r>
              <a:rPr lang="en-US" sz="1202">
                <a:solidFill>
                  <a:srgbClr val="00EC38"/>
                </a:solidFill>
                <a:latin typeface="Arial"/>
                <a:ea typeface="Arial"/>
                <a:cs typeface="Arial"/>
                <a:sym typeface="Arial"/>
              </a:rPr>
              <a:t>al.,2020)</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2192000" cy="6858000"/>
          </a:xfrm>
          <a:custGeom>
            <a:avLst/>
            <a:gdLst/>
            <a:ahLst/>
            <a:cxnLst/>
            <a:rect r="r" b="b" t="t" l="l"/>
            <a:pathLst>
              <a:path h="6858000" w="12192000">
                <a:moveTo>
                  <a:pt x="0" y="0"/>
                </a:moveTo>
                <a:lnTo>
                  <a:pt x="12192000" y="0"/>
                </a:lnTo>
                <a:lnTo>
                  <a:pt x="12192000" y="6858000"/>
                </a:lnTo>
                <a:lnTo>
                  <a:pt x="0" y="6858000"/>
                </a:lnTo>
                <a:lnTo>
                  <a:pt x="0" y="0"/>
                </a:lnTo>
                <a:close/>
              </a:path>
            </a:pathLst>
          </a:custGeom>
          <a:blipFill>
            <a:blip r:embed="rId2"/>
            <a:stretch>
              <a:fillRect l="0" t="0" r="0" b="0"/>
            </a:stretch>
          </a:blipFill>
        </p:spPr>
      </p:sp>
      <p:sp>
        <p:nvSpPr>
          <p:cNvPr name="TextBox 3" id="3"/>
          <p:cNvSpPr txBox="true"/>
          <p:nvPr/>
        </p:nvSpPr>
        <p:spPr>
          <a:xfrm rot="0">
            <a:off x="3379594" y="1920126"/>
            <a:ext cx="322717" cy="494309"/>
          </a:xfrm>
          <a:prstGeom prst="rect">
            <a:avLst/>
          </a:prstGeom>
        </p:spPr>
        <p:txBody>
          <a:bodyPr anchor="t" rtlCol="false" tIns="0" lIns="0" bIns="0" rIns="0">
            <a:spAutoFit/>
          </a:bodyPr>
          <a:lstStyle/>
          <a:p>
            <a:pPr algn="l">
              <a:lnSpc>
                <a:spcPts val="3914"/>
              </a:lnSpc>
            </a:pPr>
            <a:r>
              <a:rPr lang="en-US" sz="2795">
                <a:solidFill>
                  <a:srgbClr val="FFCC00"/>
                </a:solidFill>
                <a:latin typeface="Arimo"/>
                <a:ea typeface="Arimo"/>
                <a:cs typeface="Arimo"/>
                <a:sym typeface="Arimo"/>
              </a:rPr>
              <a:t>❑</a:t>
            </a:r>
          </a:p>
        </p:txBody>
      </p:sp>
      <p:sp>
        <p:nvSpPr>
          <p:cNvPr name="TextBox 4" id="4"/>
          <p:cNvSpPr txBox="true"/>
          <p:nvPr/>
        </p:nvSpPr>
        <p:spPr>
          <a:xfrm rot="0">
            <a:off x="3379594" y="3000261"/>
            <a:ext cx="322717" cy="780059"/>
          </a:xfrm>
          <a:prstGeom prst="rect">
            <a:avLst/>
          </a:prstGeom>
        </p:spPr>
        <p:txBody>
          <a:bodyPr anchor="t" rtlCol="false" tIns="0" lIns="0" bIns="0" rIns="0">
            <a:spAutoFit/>
          </a:bodyPr>
          <a:lstStyle/>
          <a:p>
            <a:pPr algn="l">
              <a:lnSpc>
                <a:spcPts val="6989"/>
              </a:lnSpc>
            </a:pPr>
            <a:r>
              <a:rPr lang="en-US" sz="2795">
                <a:solidFill>
                  <a:srgbClr val="66FFFF"/>
                </a:solidFill>
                <a:latin typeface="Arimo"/>
                <a:ea typeface="Arimo"/>
                <a:cs typeface="Arimo"/>
                <a:sym typeface="Arimo"/>
              </a:rPr>
              <a:t>❑</a:t>
            </a:r>
          </a:p>
        </p:txBody>
      </p:sp>
      <p:sp>
        <p:nvSpPr>
          <p:cNvPr name="TextBox 5" id="5"/>
          <p:cNvSpPr txBox="true"/>
          <p:nvPr/>
        </p:nvSpPr>
        <p:spPr>
          <a:xfrm rot="0">
            <a:off x="3379594" y="3939302"/>
            <a:ext cx="322717" cy="780059"/>
          </a:xfrm>
          <a:prstGeom prst="rect">
            <a:avLst/>
          </a:prstGeom>
        </p:spPr>
        <p:txBody>
          <a:bodyPr anchor="t" rtlCol="false" tIns="0" lIns="0" bIns="0" rIns="0">
            <a:spAutoFit/>
          </a:bodyPr>
          <a:lstStyle/>
          <a:p>
            <a:pPr algn="l">
              <a:lnSpc>
                <a:spcPts val="6989"/>
              </a:lnSpc>
            </a:pPr>
            <a:r>
              <a:rPr lang="en-US" sz="2795">
                <a:solidFill>
                  <a:srgbClr val="00EC38"/>
                </a:solidFill>
                <a:latin typeface="Arimo"/>
                <a:ea typeface="Arimo"/>
                <a:cs typeface="Arimo"/>
                <a:sym typeface="Arimo"/>
              </a:rPr>
              <a:t>❑</a:t>
            </a:r>
          </a:p>
        </p:txBody>
      </p:sp>
      <p:sp>
        <p:nvSpPr>
          <p:cNvPr name="TextBox 6" id="6"/>
          <p:cNvSpPr txBox="true"/>
          <p:nvPr/>
        </p:nvSpPr>
        <p:spPr>
          <a:xfrm rot="0">
            <a:off x="3379594" y="4878114"/>
            <a:ext cx="322717" cy="780059"/>
          </a:xfrm>
          <a:prstGeom prst="rect">
            <a:avLst/>
          </a:prstGeom>
        </p:spPr>
        <p:txBody>
          <a:bodyPr anchor="t" rtlCol="false" tIns="0" lIns="0" bIns="0" rIns="0">
            <a:spAutoFit/>
          </a:bodyPr>
          <a:lstStyle/>
          <a:p>
            <a:pPr algn="l">
              <a:lnSpc>
                <a:spcPts val="6989"/>
              </a:lnSpc>
            </a:pPr>
            <a:r>
              <a:rPr lang="en-US" sz="2795">
                <a:solidFill>
                  <a:srgbClr val="FFFFFF"/>
                </a:solidFill>
                <a:latin typeface="Arimo"/>
                <a:ea typeface="Arimo"/>
                <a:cs typeface="Arimo"/>
                <a:sym typeface="Arimo"/>
              </a:rPr>
              <a:t>❑</a:t>
            </a:r>
          </a:p>
        </p:txBody>
      </p:sp>
      <p:sp>
        <p:nvSpPr>
          <p:cNvPr name="TextBox 7" id="7"/>
          <p:cNvSpPr txBox="true"/>
          <p:nvPr/>
        </p:nvSpPr>
        <p:spPr>
          <a:xfrm rot="0">
            <a:off x="3836794" y="2115607"/>
            <a:ext cx="7510815" cy="3718760"/>
          </a:xfrm>
          <a:prstGeom prst="rect">
            <a:avLst/>
          </a:prstGeom>
        </p:spPr>
        <p:txBody>
          <a:bodyPr anchor="t" rtlCol="false" tIns="0" lIns="0" bIns="0" rIns="0">
            <a:spAutoFit/>
          </a:bodyPr>
          <a:lstStyle/>
          <a:p>
            <a:pPr algn="l">
              <a:lnSpc>
                <a:spcPts val="3360"/>
              </a:lnSpc>
            </a:pPr>
            <a:r>
              <a:rPr lang="en-US" sz="2795">
                <a:solidFill>
                  <a:srgbClr val="FFCC00"/>
                </a:solidFill>
                <a:latin typeface="Calibri (MS)"/>
                <a:ea typeface="Calibri (MS)"/>
                <a:cs typeface="Calibri (MS)"/>
                <a:sym typeface="Calibri (MS)"/>
              </a:rPr>
              <a:t>The world we’re dealing with: the rapidly changing landscapes and entry points for re/humanizing education</a:t>
            </a:r>
          </a:p>
          <a:p>
            <a:pPr algn="l">
              <a:lnSpc>
                <a:spcPts val="4694"/>
              </a:lnSpc>
            </a:pPr>
            <a:r>
              <a:rPr lang="en-US" sz="2795">
                <a:solidFill>
                  <a:srgbClr val="66FFFF"/>
                </a:solidFill>
                <a:latin typeface="Calibri (MS)"/>
                <a:ea typeface="Calibri (MS)"/>
                <a:cs typeface="Calibri (MS)"/>
                <a:sym typeface="Calibri (MS)"/>
              </a:rPr>
              <a:t>Pedagogical focuses and vision of knowledge in </a:t>
            </a:r>
          </a:p>
          <a:p>
            <a:pPr algn="l">
              <a:lnSpc>
                <a:spcPts val="2024"/>
              </a:lnSpc>
            </a:pPr>
            <a:r>
              <a:rPr lang="en-US" sz="2795">
                <a:solidFill>
                  <a:srgbClr val="66FFFF"/>
                </a:solidFill>
                <a:latin typeface="Calibri (MS)"/>
                <a:ea typeface="Calibri (MS)"/>
                <a:cs typeface="Calibri (MS)"/>
                <a:sym typeface="Calibri (MS)"/>
              </a:rPr>
              <a:t>humanizing education</a:t>
            </a:r>
          </a:p>
          <a:p>
            <a:pPr algn="l">
              <a:lnSpc>
                <a:spcPts val="6044"/>
              </a:lnSpc>
            </a:pPr>
            <a:r>
              <a:rPr lang="en-US" sz="2795">
                <a:solidFill>
                  <a:srgbClr val="00EC38"/>
                </a:solidFill>
                <a:latin typeface="Calibri (MS)"/>
                <a:ea typeface="Calibri (MS)"/>
                <a:cs typeface="Calibri (MS)"/>
                <a:sym typeface="Calibri (MS)"/>
              </a:rPr>
              <a:t>Challengesand measures to humanize curriculum </a:t>
            </a:r>
          </a:p>
          <a:p>
            <a:pPr algn="l">
              <a:lnSpc>
                <a:spcPts val="1397"/>
              </a:lnSpc>
            </a:pPr>
            <a:r>
              <a:rPr lang="en-US" sz="2795">
                <a:solidFill>
                  <a:srgbClr val="00EC38"/>
                </a:solidFill>
                <a:latin typeface="Calibri (MS)"/>
                <a:ea typeface="Calibri (MS)"/>
                <a:cs typeface="Calibri (MS)"/>
                <a:sym typeface="Calibri (MS)"/>
              </a:rPr>
              <a:t>and education</a:t>
            </a:r>
          </a:p>
          <a:p>
            <a:pPr algn="l">
              <a:lnSpc>
                <a:spcPts val="6665"/>
              </a:lnSpc>
            </a:pPr>
            <a:r>
              <a:rPr lang="en-US" sz="2795">
                <a:solidFill>
                  <a:srgbClr val="FFFFFF"/>
                </a:solidFill>
                <a:latin typeface="Calibri (MS)"/>
                <a:ea typeface="Calibri (MS)"/>
                <a:cs typeface="Calibri (MS)"/>
                <a:sym typeface="Calibri (MS)"/>
              </a:rPr>
              <a:t>Re/humanizing education in Indonesia</a:t>
            </a:r>
          </a:p>
        </p:txBody>
      </p:sp>
      <p:sp>
        <p:nvSpPr>
          <p:cNvPr name="TextBox 8" id="8"/>
          <p:cNvSpPr txBox="true"/>
          <p:nvPr/>
        </p:nvSpPr>
        <p:spPr>
          <a:xfrm rot="0">
            <a:off x="2659380" y="1019594"/>
            <a:ext cx="2952893" cy="634422"/>
          </a:xfrm>
          <a:prstGeom prst="rect">
            <a:avLst/>
          </a:prstGeom>
        </p:spPr>
        <p:txBody>
          <a:bodyPr anchor="t" rtlCol="false" tIns="0" lIns="0" bIns="0" rIns="0">
            <a:spAutoFit/>
          </a:bodyPr>
          <a:lstStyle/>
          <a:p>
            <a:pPr algn="l">
              <a:lnSpc>
                <a:spcPts val="5040"/>
              </a:lnSpc>
            </a:pPr>
            <a:r>
              <a:rPr lang="en-US" b="true" sz="3600">
                <a:solidFill>
                  <a:srgbClr val="FFFF00"/>
                </a:solidFill>
                <a:latin typeface="Arial Bold"/>
                <a:ea typeface="Arial Bold"/>
                <a:cs typeface="Arial Bold"/>
                <a:sym typeface="Arial Bold"/>
              </a:rPr>
              <a:t>Flow of Ideas</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2192000" cy="6858000"/>
          </a:xfrm>
          <a:custGeom>
            <a:avLst/>
            <a:gdLst/>
            <a:ahLst/>
            <a:cxnLst/>
            <a:rect r="r" b="b" t="t" l="l"/>
            <a:pathLst>
              <a:path h="6858000" w="12192000">
                <a:moveTo>
                  <a:pt x="0" y="0"/>
                </a:moveTo>
                <a:lnTo>
                  <a:pt x="12192000" y="0"/>
                </a:lnTo>
                <a:lnTo>
                  <a:pt x="12192000" y="6858000"/>
                </a:lnTo>
                <a:lnTo>
                  <a:pt x="0" y="6858000"/>
                </a:lnTo>
                <a:lnTo>
                  <a:pt x="0" y="0"/>
                </a:lnTo>
                <a:close/>
              </a:path>
            </a:pathLst>
          </a:custGeom>
          <a:blipFill>
            <a:blip r:embed="rId2"/>
            <a:stretch>
              <a:fillRect l="0" t="0" r="0" b="0"/>
            </a:stretch>
          </a:blipFill>
        </p:spPr>
      </p:sp>
      <p:sp>
        <p:nvSpPr>
          <p:cNvPr name="TextBox 3" id="3"/>
          <p:cNvSpPr txBox="true"/>
          <p:nvPr/>
        </p:nvSpPr>
        <p:spPr>
          <a:xfrm rot="0">
            <a:off x="5089903" y="573872"/>
            <a:ext cx="6456035" cy="582244"/>
          </a:xfrm>
          <a:prstGeom prst="rect">
            <a:avLst/>
          </a:prstGeom>
        </p:spPr>
        <p:txBody>
          <a:bodyPr anchor="t" rtlCol="false" tIns="0" lIns="0" bIns="0" rIns="0">
            <a:spAutoFit/>
          </a:bodyPr>
          <a:lstStyle/>
          <a:p>
            <a:pPr algn="l">
              <a:lnSpc>
                <a:spcPts val="4485"/>
              </a:lnSpc>
            </a:pPr>
            <a:r>
              <a:rPr lang="en-US" sz="3204">
                <a:solidFill>
                  <a:srgbClr val="FFCC00"/>
                </a:solidFill>
                <a:latin typeface="Calibri (MS)"/>
                <a:ea typeface="Calibri (MS)"/>
                <a:cs typeface="Calibri (MS)"/>
                <a:sym typeface="Calibri (MS)"/>
              </a:rPr>
              <a:t>Re/humanizing education in Indonesia</a:t>
            </a:r>
          </a:p>
        </p:txBody>
      </p:sp>
      <p:sp>
        <p:nvSpPr>
          <p:cNvPr name="TextBox 4" id="4"/>
          <p:cNvSpPr txBox="true"/>
          <p:nvPr/>
        </p:nvSpPr>
        <p:spPr>
          <a:xfrm rot="0">
            <a:off x="5251961" y="1640129"/>
            <a:ext cx="207759" cy="326317"/>
          </a:xfrm>
          <a:prstGeom prst="rect">
            <a:avLst/>
          </a:prstGeom>
        </p:spPr>
        <p:txBody>
          <a:bodyPr anchor="t" rtlCol="false" tIns="0" lIns="0" bIns="0" rIns="0">
            <a:spAutoFit/>
          </a:bodyPr>
          <a:lstStyle/>
          <a:p>
            <a:pPr algn="l">
              <a:lnSpc>
                <a:spcPts val="2520"/>
              </a:lnSpc>
            </a:pPr>
            <a:r>
              <a:rPr lang="en-US" sz="1800">
                <a:solidFill>
                  <a:srgbClr val="FFFFFF"/>
                </a:solidFill>
                <a:latin typeface="Arimo"/>
                <a:ea typeface="Arimo"/>
                <a:cs typeface="Arimo"/>
                <a:sym typeface="Arimo"/>
              </a:rPr>
              <a:t>❑</a:t>
            </a:r>
          </a:p>
        </p:txBody>
      </p:sp>
      <p:sp>
        <p:nvSpPr>
          <p:cNvPr name="TextBox 5" id="5"/>
          <p:cNvSpPr txBox="true"/>
          <p:nvPr/>
        </p:nvSpPr>
        <p:spPr>
          <a:xfrm rot="0">
            <a:off x="5251961" y="4109266"/>
            <a:ext cx="207759" cy="326317"/>
          </a:xfrm>
          <a:prstGeom prst="rect">
            <a:avLst/>
          </a:prstGeom>
        </p:spPr>
        <p:txBody>
          <a:bodyPr anchor="t" rtlCol="false" tIns="0" lIns="0" bIns="0" rIns="0">
            <a:spAutoFit/>
          </a:bodyPr>
          <a:lstStyle/>
          <a:p>
            <a:pPr algn="l">
              <a:lnSpc>
                <a:spcPts val="2520"/>
              </a:lnSpc>
            </a:pPr>
            <a:r>
              <a:rPr lang="en-US" sz="1800">
                <a:solidFill>
                  <a:srgbClr val="FFFFFF"/>
                </a:solidFill>
                <a:latin typeface="Arimo"/>
                <a:ea typeface="Arimo"/>
                <a:cs typeface="Arimo"/>
                <a:sym typeface="Arimo"/>
              </a:rPr>
              <a:t>❑</a:t>
            </a:r>
          </a:p>
        </p:txBody>
      </p:sp>
      <p:sp>
        <p:nvSpPr>
          <p:cNvPr name="TextBox 6" id="6"/>
          <p:cNvSpPr txBox="true"/>
          <p:nvPr/>
        </p:nvSpPr>
        <p:spPr>
          <a:xfrm rot="0">
            <a:off x="5538473" y="1772050"/>
            <a:ext cx="4182170" cy="562499"/>
          </a:xfrm>
          <a:prstGeom prst="rect">
            <a:avLst/>
          </a:prstGeom>
        </p:spPr>
        <p:txBody>
          <a:bodyPr anchor="t" rtlCol="false" tIns="0" lIns="0" bIns="0" rIns="0">
            <a:spAutoFit/>
          </a:bodyPr>
          <a:lstStyle/>
          <a:p>
            <a:pPr algn="l">
              <a:lnSpc>
                <a:spcPts val="2160"/>
              </a:lnSpc>
            </a:pPr>
            <a:r>
              <a:rPr lang="en-US" sz="1800">
                <a:solidFill>
                  <a:srgbClr val="FFFFFF"/>
                </a:solidFill>
                <a:latin typeface="Arial"/>
                <a:ea typeface="Arial"/>
                <a:cs typeface="Arial"/>
                <a:sym typeface="Arial"/>
              </a:rPr>
              <a:t>The initiative of </a:t>
            </a:r>
            <a:r>
              <a:rPr lang="en-US" sz="1800" i="true">
                <a:solidFill>
                  <a:srgbClr val="FFFFFF"/>
                </a:solidFill>
                <a:latin typeface="Arial Italics"/>
                <a:ea typeface="Arial Italics"/>
                <a:cs typeface="Arial Italics"/>
                <a:sym typeface="Arial Italics"/>
              </a:rPr>
              <a:t>(Merdeka Belajar dan Kampus Merdeka</a:t>
            </a:r>
          </a:p>
        </p:txBody>
      </p:sp>
      <p:sp>
        <p:nvSpPr>
          <p:cNvPr name="TextBox 7" id="7"/>
          <p:cNvSpPr txBox="true"/>
          <p:nvPr/>
        </p:nvSpPr>
        <p:spPr>
          <a:xfrm rot="0">
            <a:off x="9704194" y="2046370"/>
            <a:ext cx="1524476" cy="288636"/>
          </a:xfrm>
          <a:prstGeom prst="rect">
            <a:avLst/>
          </a:prstGeom>
        </p:spPr>
        <p:txBody>
          <a:bodyPr anchor="t" rtlCol="false" tIns="0" lIns="0" bIns="0" rIns="0">
            <a:spAutoFit/>
          </a:bodyPr>
          <a:lstStyle/>
          <a:p>
            <a:pPr algn="l">
              <a:lnSpc>
                <a:spcPts val="2160"/>
              </a:lnSpc>
            </a:pPr>
            <a:r>
              <a:rPr lang="en-US" sz="1800">
                <a:solidFill>
                  <a:srgbClr val="FFFFFF"/>
                </a:solidFill>
                <a:latin typeface="Arial"/>
                <a:ea typeface="Arial"/>
                <a:cs typeface="Arial"/>
                <a:sym typeface="Arial"/>
              </a:rPr>
              <a:t>began in early </a:t>
            </a:r>
          </a:p>
        </p:txBody>
      </p:sp>
      <p:sp>
        <p:nvSpPr>
          <p:cNvPr name="TextBox 8" id="8"/>
          <p:cNvSpPr txBox="true"/>
          <p:nvPr/>
        </p:nvSpPr>
        <p:spPr>
          <a:xfrm rot="0">
            <a:off x="5538473" y="2320690"/>
            <a:ext cx="6115755" cy="1660493"/>
          </a:xfrm>
          <a:prstGeom prst="rect">
            <a:avLst/>
          </a:prstGeom>
        </p:spPr>
        <p:txBody>
          <a:bodyPr anchor="t" rtlCol="false" tIns="0" lIns="0" bIns="0" rIns="0">
            <a:spAutoFit/>
          </a:bodyPr>
          <a:lstStyle/>
          <a:p>
            <a:pPr algn="l">
              <a:lnSpc>
                <a:spcPts val="2160"/>
              </a:lnSpc>
            </a:pPr>
            <a:r>
              <a:rPr lang="en-US" sz="1800">
                <a:solidFill>
                  <a:srgbClr val="FFFFFF"/>
                </a:solidFill>
                <a:latin typeface="Arial"/>
                <a:ea typeface="Arial"/>
                <a:cs typeface="Arial"/>
                <a:sym typeface="Arial"/>
              </a:rPr>
              <a:t>2020) aiming to empower students and educators with greater autonomy, flexibility, and opportunities in learning landscapes by employing student-centered learning, </a:t>
            </a:r>
          </a:p>
          <a:p>
            <a:pPr algn="l">
              <a:lnSpc>
                <a:spcPts val="2523"/>
              </a:lnSpc>
            </a:pPr>
            <a:r>
              <a:rPr lang="en-US" sz="1802">
                <a:solidFill>
                  <a:srgbClr val="FFFFFF"/>
                </a:solidFill>
                <a:latin typeface="Arial"/>
                <a:ea typeface="Arial"/>
                <a:cs typeface="Arial"/>
                <a:sym typeface="Arial"/>
              </a:rPr>
              <a:t>interdisciplinaryprojects,andreal-worldproblemsolvingto </a:t>
            </a:r>
          </a:p>
          <a:p>
            <a:pPr algn="l">
              <a:lnSpc>
                <a:spcPts val="2160"/>
              </a:lnSpc>
            </a:pPr>
            <a:r>
              <a:rPr lang="en-US" sz="1800">
                <a:solidFill>
                  <a:srgbClr val="FFFFFF"/>
                </a:solidFill>
                <a:latin typeface="Arial"/>
                <a:ea typeface="Arial"/>
                <a:cs typeface="Arial"/>
                <a:sym typeface="Arial"/>
              </a:rPr>
              <a:t>prepare learners for complex global challenges (Fitramadhana, 2023; Putri, 2021). </a:t>
            </a:r>
          </a:p>
        </p:txBody>
      </p:sp>
      <p:sp>
        <p:nvSpPr>
          <p:cNvPr name="TextBox 9" id="9"/>
          <p:cNvSpPr txBox="true"/>
          <p:nvPr/>
        </p:nvSpPr>
        <p:spPr>
          <a:xfrm rot="0">
            <a:off x="5931665" y="4240730"/>
            <a:ext cx="64818" cy="288636"/>
          </a:xfrm>
          <a:prstGeom prst="rect">
            <a:avLst/>
          </a:prstGeom>
        </p:spPr>
        <p:txBody>
          <a:bodyPr anchor="t" rtlCol="false" tIns="0" lIns="0" bIns="0" rIns="0">
            <a:spAutoFit/>
          </a:bodyPr>
          <a:lstStyle/>
          <a:p>
            <a:pPr algn="l">
              <a:lnSpc>
                <a:spcPts val="2160"/>
              </a:lnSpc>
            </a:pPr>
            <a:r>
              <a:rPr lang="en-US" sz="1800" i="true">
                <a:solidFill>
                  <a:srgbClr val="FFFFFF"/>
                </a:solidFill>
                <a:latin typeface="Arial Italics"/>
                <a:ea typeface="Arial Italics"/>
                <a:cs typeface="Arial Italics"/>
                <a:sym typeface="Arial Italics"/>
              </a:rPr>
              <a:t> </a:t>
            </a:r>
          </a:p>
        </p:txBody>
      </p:sp>
      <p:sp>
        <p:nvSpPr>
          <p:cNvPr name="TextBox 10" id="10"/>
          <p:cNvSpPr txBox="true"/>
          <p:nvPr/>
        </p:nvSpPr>
        <p:spPr>
          <a:xfrm rot="0">
            <a:off x="5538473" y="4515507"/>
            <a:ext cx="6244838" cy="1934908"/>
          </a:xfrm>
          <a:prstGeom prst="rect">
            <a:avLst/>
          </a:prstGeom>
        </p:spPr>
        <p:txBody>
          <a:bodyPr anchor="t" rtlCol="false" tIns="0" lIns="0" bIns="0" rIns="0">
            <a:spAutoFit/>
          </a:bodyPr>
          <a:lstStyle/>
          <a:p>
            <a:pPr algn="l">
              <a:lnSpc>
                <a:spcPts val="2160"/>
              </a:lnSpc>
            </a:pPr>
            <a:r>
              <a:rPr lang="en-US" sz="1800">
                <a:solidFill>
                  <a:srgbClr val="FFFFFF"/>
                </a:solidFill>
                <a:latin typeface="Arial"/>
                <a:ea typeface="Arial"/>
                <a:cs typeface="Arial"/>
                <a:sym typeface="Arial"/>
              </a:rPr>
              <a:t>commenced in 2020) of a vision for holistic student development by embedding values of independence, collaboration, critical thinking, and cultural literacy as intended learning outcoms in curriculum and assessment systems (Khatimah et al., 2025; Palangda et al., 2023) assurig that learning is not only intellectually rigorous but also socially and culturally grounded (Amreta &amp; Anisah, 2023); </a:t>
            </a:r>
          </a:p>
        </p:txBody>
      </p:sp>
      <p:sp>
        <p:nvSpPr>
          <p:cNvPr name="TextBox 11" id="11"/>
          <p:cNvSpPr txBox="true"/>
          <p:nvPr/>
        </p:nvSpPr>
        <p:spPr>
          <a:xfrm rot="0">
            <a:off x="5538473" y="4202630"/>
            <a:ext cx="5864504" cy="326736"/>
          </a:xfrm>
          <a:prstGeom prst="rect">
            <a:avLst/>
          </a:prstGeom>
        </p:spPr>
        <p:txBody>
          <a:bodyPr anchor="t" rtlCol="false" tIns="0" lIns="0" bIns="0" rIns="0">
            <a:spAutoFit/>
          </a:bodyPr>
          <a:lstStyle/>
          <a:p>
            <a:pPr algn="l">
              <a:lnSpc>
                <a:spcPts val="2520"/>
              </a:lnSpc>
            </a:pPr>
            <a:r>
              <a:rPr lang="en-US" sz="1800" i="true">
                <a:solidFill>
                  <a:srgbClr val="FFFFFF"/>
                </a:solidFill>
                <a:latin typeface="Arial Italics"/>
                <a:ea typeface="Arial Italics"/>
                <a:cs typeface="Arial Italics"/>
                <a:sym typeface="Arial Italics"/>
              </a:rPr>
              <a:t>The Student Profile of Pancasila (Profil Pelajar Pancasila</a:t>
            </a:r>
          </a:p>
        </p:txBody>
      </p:sp>
      <p:sp>
        <p:nvSpPr>
          <p:cNvPr name="TextBox 12" id="12"/>
          <p:cNvSpPr txBox="true"/>
          <p:nvPr/>
        </p:nvSpPr>
        <p:spPr>
          <a:xfrm rot="0">
            <a:off x="7139054" y="1771593"/>
            <a:ext cx="4556646" cy="288636"/>
          </a:xfrm>
          <a:prstGeom prst="rect">
            <a:avLst/>
          </a:prstGeom>
        </p:spPr>
        <p:txBody>
          <a:bodyPr anchor="t" rtlCol="false" tIns="0" lIns="0" bIns="0" rIns="0">
            <a:spAutoFit/>
          </a:bodyPr>
          <a:lstStyle/>
          <a:p>
            <a:pPr algn="l">
              <a:lnSpc>
                <a:spcPts val="2160"/>
              </a:lnSpc>
            </a:pPr>
            <a:r>
              <a:rPr lang="en-US" sz="1800" i="true">
                <a:solidFill>
                  <a:srgbClr val="FFFFFF"/>
                </a:solidFill>
                <a:latin typeface="Arial Italics"/>
                <a:ea typeface="Arial Italics"/>
                <a:cs typeface="Arial Italics"/>
                <a:sym typeface="Arial Italics"/>
              </a:rPr>
              <a:t>FreedomtoLearnandCampusofFreedom </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2192000" cy="6858000"/>
          </a:xfrm>
          <a:custGeom>
            <a:avLst/>
            <a:gdLst/>
            <a:ahLst/>
            <a:cxnLst/>
            <a:rect r="r" b="b" t="t" l="l"/>
            <a:pathLst>
              <a:path h="6858000" w="12192000">
                <a:moveTo>
                  <a:pt x="0" y="0"/>
                </a:moveTo>
                <a:lnTo>
                  <a:pt x="12192000" y="0"/>
                </a:lnTo>
                <a:lnTo>
                  <a:pt x="12192000" y="6858000"/>
                </a:lnTo>
                <a:lnTo>
                  <a:pt x="0" y="6858000"/>
                </a:lnTo>
                <a:lnTo>
                  <a:pt x="0" y="0"/>
                </a:lnTo>
                <a:close/>
              </a:path>
            </a:pathLst>
          </a:custGeom>
          <a:blipFill>
            <a:blip r:embed="rId2"/>
            <a:stretch>
              <a:fillRect l="0" t="0" r="0" b="0"/>
            </a:stretch>
          </a:blipFill>
        </p:spPr>
      </p:sp>
      <p:sp>
        <p:nvSpPr>
          <p:cNvPr name="TextBox 3" id="3"/>
          <p:cNvSpPr txBox="true"/>
          <p:nvPr/>
        </p:nvSpPr>
        <p:spPr>
          <a:xfrm rot="0">
            <a:off x="210922" y="1088803"/>
            <a:ext cx="5657688" cy="416604"/>
          </a:xfrm>
          <a:prstGeom prst="rect">
            <a:avLst/>
          </a:prstGeom>
        </p:spPr>
        <p:txBody>
          <a:bodyPr anchor="t" rtlCol="false" tIns="0" lIns="0" bIns="0" rIns="0">
            <a:spAutoFit/>
          </a:bodyPr>
          <a:lstStyle/>
          <a:p>
            <a:pPr algn="l">
              <a:lnSpc>
                <a:spcPts val="3359"/>
              </a:lnSpc>
            </a:pPr>
            <a:r>
              <a:rPr lang="en-US" b="true" sz="2400">
                <a:solidFill>
                  <a:srgbClr val="FFCC00"/>
                </a:solidFill>
                <a:latin typeface="Arial Bold"/>
                <a:ea typeface="Arial Bold"/>
                <a:cs typeface="Arial Bold"/>
                <a:sym typeface="Arial Bold"/>
              </a:rPr>
              <a:t>Re/humanizing education in Indonesia</a:t>
            </a:r>
          </a:p>
        </p:txBody>
      </p:sp>
      <p:sp>
        <p:nvSpPr>
          <p:cNvPr name="TextBox 4" id="4"/>
          <p:cNvSpPr txBox="true"/>
          <p:nvPr/>
        </p:nvSpPr>
        <p:spPr>
          <a:xfrm rot="0">
            <a:off x="606857" y="1748076"/>
            <a:ext cx="207759" cy="326317"/>
          </a:xfrm>
          <a:prstGeom prst="rect">
            <a:avLst/>
          </a:prstGeom>
        </p:spPr>
        <p:txBody>
          <a:bodyPr anchor="t" rtlCol="false" tIns="0" lIns="0" bIns="0" rIns="0">
            <a:spAutoFit/>
          </a:bodyPr>
          <a:lstStyle/>
          <a:p>
            <a:pPr algn="l">
              <a:lnSpc>
                <a:spcPts val="2520"/>
              </a:lnSpc>
            </a:pPr>
            <a:r>
              <a:rPr lang="en-US" sz="1800">
                <a:solidFill>
                  <a:srgbClr val="FFFFFF"/>
                </a:solidFill>
                <a:latin typeface="Arimo"/>
                <a:ea typeface="Arimo"/>
                <a:cs typeface="Arimo"/>
                <a:sym typeface="Arimo"/>
              </a:rPr>
              <a:t>❑</a:t>
            </a:r>
          </a:p>
        </p:txBody>
      </p:sp>
      <p:sp>
        <p:nvSpPr>
          <p:cNvPr name="TextBox 5" id="5"/>
          <p:cNvSpPr txBox="true"/>
          <p:nvPr/>
        </p:nvSpPr>
        <p:spPr>
          <a:xfrm rot="0">
            <a:off x="606857" y="2845613"/>
            <a:ext cx="207759" cy="326317"/>
          </a:xfrm>
          <a:prstGeom prst="rect">
            <a:avLst/>
          </a:prstGeom>
        </p:spPr>
        <p:txBody>
          <a:bodyPr anchor="t" rtlCol="false" tIns="0" lIns="0" bIns="0" rIns="0">
            <a:spAutoFit/>
          </a:bodyPr>
          <a:lstStyle/>
          <a:p>
            <a:pPr algn="l">
              <a:lnSpc>
                <a:spcPts val="2520"/>
              </a:lnSpc>
            </a:pPr>
            <a:r>
              <a:rPr lang="en-US" sz="1800">
                <a:solidFill>
                  <a:srgbClr val="FFFFFF"/>
                </a:solidFill>
                <a:latin typeface="Arimo"/>
                <a:ea typeface="Arimo"/>
                <a:cs typeface="Arimo"/>
                <a:sym typeface="Arimo"/>
              </a:rPr>
              <a:t>❑</a:t>
            </a:r>
          </a:p>
        </p:txBody>
      </p:sp>
      <p:sp>
        <p:nvSpPr>
          <p:cNvPr name="TextBox 6" id="6"/>
          <p:cNvSpPr txBox="true"/>
          <p:nvPr/>
        </p:nvSpPr>
        <p:spPr>
          <a:xfrm rot="0">
            <a:off x="606857" y="3942893"/>
            <a:ext cx="207759" cy="326317"/>
          </a:xfrm>
          <a:prstGeom prst="rect">
            <a:avLst/>
          </a:prstGeom>
        </p:spPr>
        <p:txBody>
          <a:bodyPr anchor="t" rtlCol="false" tIns="0" lIns="0" bIns="0" rIns="0">
            <a:spAutoFit/>
          </a:bodyPr>
          <a:lstStyle/>
          <a:p>
            <a:pPr algn="l">
              <a:lnSpc>
                <a:spcPts val="2520"/>
              </a:lnSpc>
            </a:pPr>
            <a:r>
              <a:rPr lang="en-US" sz="1800">
                <a:solidFill>
                  <a:srgbClr val="FFFFFF"/>
                </a:solidFill>
                <a:latin typeface="Arimo"/>
                <a:ea typeface="Arimo"/>
                <a:cs typeface="Arimo"/>
                <a:sym typeface="Arimo"/>
              </a:rPr>
              <a:t>❑</a:t>
            </a:r>
          </a:p>
        </p:txBody>
      </p:sp>
      <p:sp>
        <p:nvSpPr>
          <p:cNvPr name="TextBox 7" id="7"/>
          <p:cNvSpPr txBox="true"/>
          <p:nvPr/>
        </p:nvSpPr>
        <p:spPr>
          <a:xfrm rot="0">
            <a:off x="606857" y="5040430"/>
            <a:ext cx="207759" cy="326317"/>
          </a:xfrm>
          <a:prstGeom prst="rect">
            <a:avLst/>
          </a:prstGeom>
        </p:spPr>
        <p:txBody>
          <a:bodyPr anchor="t" rtlCol="false" tIns="0" lIns="0" bIns="0" rIns="0">
            <a:spAutoFit/>
          </a:bodyPr>
          <a:lstStyle/>
          <a:p>
            <a:pPr algn="l">
              <a:lnSpc>
                <a:spcPts val="2520"/>
              </a:lnSpc>
            </a:pPr>
            <a:r>
              <a:rPr lang="en-US" sz="1800">
                <a:solidFill>
                  <a:srgbClr val="FFFFFF"/>
                </a:solidFill>
                <a:latin typeface="Arimo"/>
                <a:ea typeface="Arimo"/>
                <a:cs typeface="Arimo"/>
                <a:sym typeface="Arimo"/>
              </a:rPr>
              <a:t>❑</a:t>
            </a:r>
          </a:p>
        </p:txBody>
      </p:sp>
      <p:sp>
        <p:nvSpPr>
          <p:cNvPr name="TextBox 8" id="8"/>
          <p:cNvSpPr txBox="true"/>
          <p:nvPr/>
        </p:nvSpPr>
        <p:spPr>
          <a:xfrm rot="0">
            <a:off x="893369" y="1880006"/>
            <a:ext cx="11224898" cy="4404303"/>
          </a:xfrm>
          <a:prstGeom prst="rect">
            <a:avLst/>
          </a:prstGeom>
        </p:spPr>
        <p:txBody>
          <a:bodyPr anchor="t" rtlCol="false" tIns="0" lIns="0" bIns="0" rIns="0">
            <a:spAutoFit/>
          </a:bodyPr>
          <a:lstStyle/>
          <a:p>
            <a:pPr algn="l">
              <a:lnSpc>
                <a:spcPts val="2160"/>
              </a:lnSpc>
            </a:pPr>
            <a:r>
              <a:rPr lang="en-US" sz="1800">
                <a:solidFill>
                  <a:srgbClr val="FFFFFF"/>
                </a:solidFill>
                <a:latin typeface="Arial"/>
                <a:ea typeface="Arial"/>
                <a:cs typeface="Arial"/>
                <a:sym typeface="Arial"/>
              </a:rPr>
              <a:t>at the primary education level (SD), curricula should emphasize the development of empathy, cooperation, and moral reasoning through thematic and holistic learning approaches and collaborative and reflective activities (Safitri &amp; Rahim, 2024); at the secondary level (SMP/SMA), reflective practices and collaborative projects are carried out to foster students’ ability to critically engage with complex issues and to cultivate independent learning and character development (Handayani et al., 2024); at the higher education level (Perguruan Tinggi), curricula must promote transformative learning experiences challenging students to question assumptions and develop personal and social responsibility through interdisciplinary and experiential learning (Edi et al., 2024). The national policy of employing of deep learning to re/connect academic content to students’ lived experiences and values, making learning both meaningful and transformative. Mobile and digital platforms, increasingly adopted in Indonesia to enable blended and flipped classroom models that foster critical engagement (Ansori et al., 2024). </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2192000" cy="6858000"/>
          </a:xfrm>
          <a:custGeom>
            <a:avLst/>
            <a:gdLst/>
            <a:ahLst/>
            <a:cxnLst/>
            <a:rect r="r" b="b" t="t" l="l"/>
            <a:pathLst>
              <a:path h="6858000" w="12192000">
                <a:moveTo>
                  <a:pt x="0" y="0"/>
                </a:moveTo>
                <a:lnTo>
                  <a:pt x="12192000" y="0"/>
                </a:lnTo>
                <a:lnTo>
                  <a:pt x="12192000" y="6858000"/>
                </a:lnTo>
                <a:lnTo>
                  <a:pt x="0" y="6858000"/>
                </a:lnTo>
                <a:lnTo>
                  <a:pt x="0" y="0"/>
                </a:lnTo>
                <a:close/>
              </a:path>
            </a:pathLst>
          </a:custGeom>
          <a:blipFill>
            <a:blip r:embed="rId2"/>
            <a:stretch>
              <a:fillRect l="0" t="0" r="0" b="0"/>
            </a:stretch>
          </a:blipFill>
        </p:spPr>
      </p:sp>
      <p:sp>
        <p:nvSpPr>
          <p:cNvPr name="TextBox 3" id="3"/>
          <p:cNvSpPr txBox="true"/>
          <p:nvPr/>
        </p:nvSpPr>
        <p:spPr>
          <a:xfrm rot="0">
            <a:off x="174955" y="777526"/>
            <a:ext cx="5657688" cy="511854"/>
          </a:xfrm>
          <a:prstGeom prst="rect">
            <a:avLst/>
          </a:prstGeom>
        </p:spPr>
        <p:txBody>
          <a:bodyPr anchor="t" rtlCol="false" tIns="0" lIns="0" bIns="0" rIns="0">
            <a:spAutoFit/>
          </a:bodyPr>
          <a:lstStyle/>
          <a:p>
            <a:pPr algn="l">
              <a:lnSpc>
                <a:spcPts val="4310"/>
              </a:lnSpc>
            </a:pPr>
            <a:r>
              <a:rPr lang="en-US" b="true" sz="2400">
                <a:solidFill>
                  <a:srgbClr val="FFCC00"/>
                </a:solidFill>
                <a:latin typeface="Arial Bold"/>
                <a:ea typeface="Arial Bold"/>
                <a:cs typeface="Arial Bold"/>
                <a:sym typeface="Arial Bold"/>
              </a:rPr>
              <a:t>Re/humanizing education in Indonesia</a:t>
            </a:r>
          </a:p>
        </p:txBody>
      </p:sp>
      <p:sp>
        <p:nvSpPr>
          <p:cNvPr name="TextBox 4" id="4"/>
          <p:cNvSpPr txBox="true"/>
          <p:nvPr/>
        </p:nvSpPr>
        <p:spPr>
          <a:xfrm rot="0">
            <a:off x="390754" y="1199436"/>
            <a:ext cx="207759" cy="478717"/>
          </a:xfrm>
          <a:prstGeom prst="rect">
            <a:avLst/>
          </a:prstGeom>
        </p:spPr>
        <p:txBody>
          <a:bodyPr anchor="t" rtlCol="false" tIns="0" lIns="0" bIns="0" rIns="0">
            <a:spAutoFit/>
          </a:bodyPr>
          <a:lstStyle/>
          <a:p>
            <a:pPr algn="l">
              <a:lnSpc>
                <a:spcPts val="4186"/>
              </a:lnSpc>
            </a:pPr>
            <a:r>
              <a:rPr lang="en-US" sz="1800">
                <a:solidFill>
                  <a:srgbClr val="FFFFFF"/>
                </a:solidFill>
                <a:latin typeface="Arimo"/>
                <a:ea typeface="Arimo"/>
                <a:cs typeface="Arimo"/>
                <a:sym typeface="Arimo"/>
              </a:rPr>
              <a:t>❑</a:t>
            </a:r>
          </a:p>
        </p:txBody>
      </p:sp>
      <p:sp>
        <p:nvSpPr>
          <p:cNvPr name="TextBox 5" id="5"/>
          <p:cNvSpPr txBox="true"/>
          <p:nvPr/>
        </p:nvSpPr>
        <p:spPr>
          <a:xfrm rot="0">
            <a:off x="3106369" y="1598066"/>
            <a:ext cx="64818" cy="174336"/>
          </a:xfrm>
          <a:prstGeom prst="rect">
            <a:avLst/>
          </a:prstGeom>
        </p:spPr>
        <p:txBody>
          <a:bodyPr anchor="t" rtlCol="false" tIns="0" lIns="0" bIns="0" rIns="0">
            <a:spAutoFit/>
          </a:bodyPr>
          <a:lstStyle/>
          <a:p>
            <a:pPr algn="l">
              <a:lnSpc>
                <a:spcPts val="900"/>
              </a:lnSpc>
            </a:pPr>
            <a:r>
              <a:rPr lang="en-US" sz="1800">
                <a:solidFill>
                  <a:srgbClr val="FFFFFF"/>
                </a:solidFill>
                <a:latin typeface="Arial"/>
                <a:ea typeface="Arial"/>
                <a:cs typeface="Arial"/>
                <a:sym typeface="Arial"/>
              </a:rPr>
              <a:t> </a:t>
            </a:r>
          </a:p>
        </p:txBody>
      </p:sp>
      <p:sp>
        <p:nvSpPr>
          <p:cNvPr name="TextBox 6" id="6"/>
          <p:cNvSpPr txBox="true"/>
          <p:nvPr/>
        </p:nvSpPr>
        <p:spPr>
          <a:xfrm rot="0">
            <a:off x="390754" y="3821230"/>
            <a:ext cx="207759" cy="326317"/>
          </a:xfrm>
          <a:prstGeom prst="rect">
            <a:avLst/>
          </a:prstGeom>
        </p:spPr>
        <p:txBody>
          <a:bodyPr anchor="t" rtlCol="false" tIns="0" lIns="0" bIns="0" rIns="0">
            <a:spAutoFit/>
          </a:bodyPr>
          <a:lstStyle/>
          <a:p>
            <a:pPr algn="l">
              <a:lnSpc>
                <a:spcPts val="2520"/>
              </a:lnSpc>
            </a:pPr>
            <a:r>
              <a:rPr lang="en-US" sz="1800">
                <a:solidFill>
                  <a:srgbClr val="FFFFFF"/>
                </a:solidFill>
                <a:latin typeface="Arimo"/>
                <a:ea typeface="Arimo"/>
                <a:cs typeface="Arimo"/>
                <a:sym typeface="Arimo"/>
              </a:rPr>
              <a:t>❑</a:t>
            </a:r>
          </a:p>
        </p:txBody>
      </p:sp>
      <p:sp>
        <p:nvSpPr>
          <p:cNvPr name="TextBox 7" id="7"/>
          <p:cNvSpPr txBox="true"/>
          <p:nvPr/>
        </p:nvSpPr>
        <p:spPr>
          <a:xfrm rot="0">
            <a:off x="390754" y="4918891"/>
            <a:ext cx="207759" cy="326317"/>
          </a:xfrm>
          <a:prstGeom prst="rect">
            <a:avLst/>
          </a:prstGeom>
        </p:spPr>
        <p:txBody>
          <a:bodyPr anchor="t" rtlCol="false" tIns="0" lIns="0" bIns="0" rIns="0">
            <a:spAutoFit/>
          </a:bodyPr>
          <a:lstStyle/>
          <a:p>
            <a:pPr algn="l">
              <a:lnSpc>
                <a:spcPts val="2520"/>
              </a:lnSpc>
            </a:pPr>
            <a:r>
              <a:rPr lang="en-US" sz="1800">
                <a:solidFill>
                  <a:srgbClr val="FFFFFF"/>
                </a:solidFill>
                <a:latin typeface="Arimo"/>
                <a:ea typeface="Arimo"/>
                <a:cs typeface="Arimo"/>
                <a:sym typeface="Arimo"/>
              </a:rPr>
              <a:t>❑</a:t>
            </a:r>
          </a:p>
        </p:txBody>
      </p:sp>
      <p:sp>
        <p:nvSpPr>
          <p:cNvPr name="TextBox 8" id="8"/>
          <p:cNvSpPr txBox="true"/>
          <p:nvPr/>
        </p:nvSpPr>
        <p:spPr>
          <a:xfrm rot="0">
            <a:off x="677266" y="1483766"/>
            <a:ext cx="11205105" cy="288636"/>
          </a:xfrm>
          <a:prstGeom prst="rect">
            <a:avLst/>
          </a:prstGeom>
        </p:spPr>
        <p:txBody>
          <a:bodyPr anchor="t" rtlCol="false" tIns="0" lIns="0" bIns="0" rIns="0">
            <a:spAutoFit/>
          </a:bodyPr>
          <a:lstStyle/>
          <a:p>
            <a:pPr algn="l">
              <a:lnSpc>
                <a:spcPts val="2160"/>
              </a:lnSpc>
            </a:pPr>
            <a:r>
              <a:rPr lang="en-US" sz="1800">
                <a:solidFill>
                  <a:srgbClr val="FFFFFF"/>
                </a:solidFill>
                <a:latin typeface="Arial"/>
                <a:ea typeface="Arial"/>
                <a:cs typeface="Arial"/>
                <a:sym typeface="Arial"/>
              </a:rPr>
              <a:t>Mandatory local contentinthecurricula ofprimary and secondary education—local content must contain the </a:t>
            </a:r>
          </a:p>
        </p:txBody>
      </p:sp>
      <p:sp>
        <p:nvSpPr>
          <p:cNvPr name="TextBox 9" id="9"/>
          <p:cNvSpPr txBox="true"/>
          <p:nvPr/>
        </p:nvSpPr>
        <p:spPr>
          <a:xfrm rot="0">
            <a:off x="677266" y="1758334"/>
            <a:ext cx="11400472" cy="4678366"/>
          </a:xfrm>
          <a:prstGeom prst="rect">
            <a:avLst/>
          </a:prstGeom>
        </p:spPr>
        <p:txBody>
          <a:bodyPr anchor="t" rtlCol="false" tIns="0" lIns="0" bIns="0" rIns="0">
            <a:spAutoFit/>
          </a:bodyPr>
          <a:lstStyle/>
          <a:p>
            <a:pPr algn="l">
              <a:lnSpc>
                <a:spcPts val="2160"/>
              </a:lnSpc>
            </a:pPr>
            <a:r>
              <a:rPr lang="en-US" sz="1800">
                <a:solidFill>
                  <a:srgbClr val="FFFFFF"/>
                </a:solidFill>
                <a:latin typeface="Arial"/>
                <a:ea typeface="Arial"/>
                <a:cs typeface="Arial"/>
                <a:sym typeface="Arial"/>
              </a:rPr>
              <a:t>characteristics of local (municipalities or provinces) culture, skills, customs, ethic, wisdom, and social and ecological issues (Ministry of National Education, 2004, 2006, 2007). Local wisdom menifesting itself in the forms of knowledge, beliefs, understandings, insights, customs, and ethic are developed in the proses of indigenization (indiginasi)—making use of local culture in the learning courses to bring students closer to their surroundings and thus make learning process meaningful (Muslich, 2007:50). Indonesia has 1,728 intangible cultural heritage of 11,622 cultural heritage (Culture Directorate Protection of Ministry of Education, Culture, and Technology, 15 December 2022) and 300 ethnic groups and 1,340 tribes (BPS 2010; Suku Bangsa Administrator Minggu, 3 Desember 2017 | 05:58 WIB </a:t>
            </a:r>
            <a:r>
              <a:rPr lang="en-US" sz="1800" i="true">
                <a:solidFill>
                  <a:srgbClr val="FFFFFF"/>
                </a:solidFill>
                <a:latin typeface="Arial Italics"/>
                <a:ea typeface="Arial Italics"/>
                <a:cs typeface="Arial Italics"/>
                <a:sym typeface="Arial Italics"/>
              </a:rPr>
              <a:t>Indonesia.go.id</a:t>
            </a:r>
            <a:r>
              <a:rPr lang="en-US" sz="1800">
                <a:solidFill>
                  <a:srgbClr val="FFFFFF"/>
                </a:solidFill>
                <a:latin typeface="Arial"/>
                <a:ea typeface="Arial"/>
                <a:cs typeface="Arial"/>
                <a:sym typeface="Arial"/>
              </a:rPr>
              <a:t>) Ecotheology campaign by Ministry of Religious Affairs (launched in March 2025) in order to promote the endeavours to search for solutions to ecological crises involving human resources in the Ministry including all pertinent educational institutions—87,397 schools and 907 universities. In Indonesian primary schools (SD), activities such as circle-time discussions and story telling are conducted to encourage young learners to express ideas and listen actively to peers and the activities significantly improve socio-emotional growth (Kalifah et al., 2024). At the secondary level (SMP/SMA), problem-based learning (PBL) and debate formats have been applied to develop teamwork, negotiation skills, and critical perspectives on community issues (Sajidan et al., 2022).</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2192000" cy="6858000"/>
          </a:xfrm>
          <a:custGeom>
            <a:avLst/>
            <a:gdLst/>
            <a:ahLst/>
            <a:cxnLst/>
            <a:rect r="r" b="b" t="t" l="l"/>
            <a:pathLst>
              <a:path h="6858000" w="12192000">
                <a:moveTo>
                  <a:pt x="0" y="0"/>
                </a:moveTo>
                <a:lnTo>
                  <a:pt x="12192000" y="0"/>
                </a:lnTo>
                <a:lnTo>
                  <a:pt x="12192000" y="6858000"/>
                </a:lnTo>
                <a:lnTo>
                  <a:pt x="0" y="6858000"/>
                </a:lnTo>
                <a:lnTo>
                  <a:pt x="0" y="0"/>
                </a:lnTo>
                <a:close/>
              </a:path>
            </a:pathLst>
          </a:custGeom>
          <a:blipFill>
            <a:blip r:embed="rId2"/>
            <a:stretch>
              <a:fillRect l="0" t="0" r="0" b="0"/>
            </a:stretch>
          </a:blipFill>
        </p:spPr>
      </p:sp>
      <p:sp>
        <p:nvSpPr>
          <p:cNvPr name="Freeform 3" id="3"/>
          <p:cNvSpPr/>
          <p:nvPr/>
        </p:nvSpPr>
        <p:spPr>
          <a:xfrm flipH="false" flipV="false" rot="0">
            <a:off x="0" y="0"/>
            <a:ext cx="12192000" cy="6858000"/>
          </a:xfrm>
          <a:custGeom>
            <a:avLst/>
            <a:gdLst/>
            <a:ahLst/>
            <a:cxnLst/>
            <a:rect r="r" b="b" t="t" l="l"/>
            <a:pathLst>
              <a:path h="6858000" w="12192000">
                <a:moveTo>
                  <a:pt x="0" y="0"/>
                </a:moveTo>
                <a:lnTo>
                  <a:pt x="12192000" y="0"/>
                </a:lnTo>
                <a:lnTo>
                  <a:pt x="12192000" y="6858000"/>
                </a:lnTo>
                <a:lnTo>
                  <a:pt x="0" y="6858000"/>
                </a:lnTo>
                <a:lnTo>
                  <a:pt x="0" y="0"/>
                </a:lnTo>
                <a:close/>
              </a:path>
            </a:pathLst>
          </a:custGeom>
          <a:blipFill>
            <a:blip r:embed="rId3"/>
            <a:stretch>
              <a:fillRect l="0" t="0" r="0" b="0"/>
            </a:stretch>
          </a:blipFill>
        </p:spPr>
      </p:sp>
      <p:sp>
        <p:nvSpPr>
          <p:cNvPr name="TextBox 4" id="4"/>
          <p:cNvSpPr txBox="true"/>
          <p:nvPr/>
        </p:nvSpPr>
        <p:spPr>
          <a:xfrm rot="0">
            <a:off x="733044" y="6087275"/>
            <a:ext cx="10765679" cy="274977"/>
          </a:xfrm>
          <a:prstGeom prst="rect">
            <a:avLst/>
          </a:prstGeom>
        </p:spPr>
        <p:txBody>
          <a:bodyPr anchor="t" rtlCol="false" tIns="0" lIns="0" bIns="0" rIns="0">
            <a:spAutoFit/>
          </a:bodyPr>
          <a:lstStyle/>
          <a:p>
            <a:pPr algn="l">
              <a:lnSpc>
                <a:spcPts val="2210"/>
              </a:lnSpc>
            </a:pPr>
            <a:r>
              <a:rPr lang="en-US" sz="1200">
                <a:solidFill>
                  <a:srgbClr val="FFFFFF"/>
                </a:solidFill>
                <a:latin typeface="Arial"/>
                <a:ea typeface="Arial"/>
                <a:cs typeface="Arial"/>
                <a:sym typeface="Arial"/>
              </a:rPr>
              <a:t>Abiko, T. (2019). OECD future of education and skills 2030; OECD. (2019). An OECD learning framework 2030 (pp. 23-35). Springer International Publishing.</a:t>
            </a:r>
          </a:p>
        </p:txBody>
      </p:sp>
      <p:sp>
        <p:nvSpPr>
          <p:cNvPr name="TextBox 5" id="5"/>
          <p:cNvSpPr txBox="true"/>
          <p:nvPr/>
        </p:nvSpPr>
        <p:spPr>
          <a:xfrm rot="0">
            <a:off x="702564" y="6367996"/>
            <a:ext cx="11344904" cy="274977"/>
          </a:xfrm>
          <a:prstGeom prst="rect">
            <a:avLst/>
          </a:prstGeom>
        </p:spPr>
        <p:txBody>
          <a:bodyPr anchor="t" rtlCol="false" tIns="0" lIns="0" bIns="0" rIns="0">
            <a:spAutoFit/>
          </a:bodyPr>
          <a:lstStyle/>
          <a:p>
            <a:pPr algn="l">
              <a:lnSpc>
                <a:spcPts val="2210"/>
              </a:lnSpc>
            </a:pPr>
            <a:r>
              <a:rPr lang="en-US" sz="1200">
                <a:solidFill>
                  <a:srgbClr val="FFFFFF"/>
                </a:solidFill>
                <a:latin typeface="Arial"/>
                <a:ea typeface="Arial"/>
                <a:cs typeface="Arial"/>
                <a:sym typeface="Arial"/>
              </a:rPr>
              <a:t>Transferable Skills: How to Use Them to Land Your Next Job, Written by Coursera Staff • Updated on Feb 2, 2024 https://www.coursera.org/articles/transferable-skills</a:t>
            </a:r>
          </a:p>
        </p:txBody>
      </p:sp>
      <p:sp>
        <p:nvSpPr>
          <p:cNvPr name="TextBox 6" id="6"/>
          <p:cNvSpPr txBox="true"/>
          <p:nvPr/>
        </p:nvSpPr>
        <p:spPr>
          <a:xfrm rot="0">
            <a:off x="325526" y="1169260"/>
            <a:ext cx="3254321" cy="309667"/>
          </a:xfrm>
          <a:prstGeom prst="rect">
            <a:avLst/>
          </a:prstGeom>
        </p:spPr>
        <p:txBody>
          <a:bodyPr anchor="t" rtlCol="false" tIns="0" lIns="0" bIns="0" rIns="0">
            <a:spAutoFit/>
          </a:bodyPr>
          <a:lstStyle/>
          <a:p>
            <a:pPr algn="l">
              <a:lnSpc>
                <a:spcPts val="2400"/>
              </a:lnSpc>
            </a:pPr>
            <a:r>
              <a:rPr lang="en-US" b="true" sz="2004">
                <a:solidFill>
                  <a:srgbClr val="00EC38"/>
                </a:solidFill>
                <a:latin typeface="Arial Bold"/>
                <a:ea typeface="Arial Bold"/>
                <a:cs typeface="Arial Bold"/>
                <a:sym typeface="Arial Bold"/>
              </a:rPr>
              <a:t>Transformative Education </a:t>
            </a:r>
          </a:p>
        </p:txBody>
      </p:sp>
      <p:sp>
        <p:nvSpPr>
          <p:cNvPr name="TextBox 7" id="7"/>
          <p:cNvSpPr txBox="true"/>
          <p:nvPr/>
        </p:nvSpPr>
        <p:spPr>
          <a:xfrm rot="0">
            <a:off x="325526" y="1474060"/>
            <a:ext cx="5820518" cy="309667"/>
          </a:xfrm>
          <a:prstGeom prst="rect">
            <a:avLst/>
          </a:prstGeom>
        </p:spPr>
        <p:txBody>
          <a:bodyPr anchor="t" rtlCol="false" tIns="0" lIns="0" bIns="0" rIns="0">
            <a:spAutoFit/>
          </a:bodyPr>
          <a:lstStyle/>
          <a:p>
            <a:pPr algn="l">
              <a:lnSpc>
                <a:spcPts val="2400"/>
              </a:lnSpc>
            </a:pPr>
            <a:r>
              <a:rPr lang="en-US" sz="2004">
                <a:solidFill>
                  <a:srgbClr val="FFFFFF"/>
                </a:solidFill>
                <a:latin typeface="Arial"/>
                <a:ea typeface="Arial"/>
                <a:cs typeface="Arial"/>
                <a:sym typeface="Arial"/>
              </a:rPr>
              <a:t>to become </a:t>
            </a:r>
            <a:r>
              <a:rPr lang="en-US" b="true" sz="2004">
                <a:solidFill>
                  <a:srgbClr val="00EC38"/>
                </a:solidFill>
                <a:latin typeface="Arial Bold"/>
                <a:ea typeface="Arial Bold"/>
                <a:cs typeface="Arial Bold"/>
                <a:sym typeface="Arial Bold"/>
              </a:rPr>
              <a:t>problem-solvers and creative thinkers</a:t>
            </a:r>
            <a:r>
              <a:rPr lang="en-US" sz="2004">
                <a:solidFill>
                  <a:srgbClr val="FFFFFF"/>
                </a:solidFill>
                <a:latin typeface="Arial"/>
                <a:ea typeface="Arial"/>
                <a:cs typeface="Arial"/>
                <a:sym typeface="Arial"/>
              </a:rPr>
              <a:t> </a:t>
            </a:r>
          </a:p>
        </p:txBody>
      </p:sp>
      <p:sp>
        <p:nvSpPr>
          <p:cNvPr name="TextBox 8" id="8"/>
          <p:cNvSpPr txBox="true"/>
          <p:nvPr/>
        </p:nvSpPr>
        <p:spPr>
          <a:xfrm rot="0">
            <a:off x="702564" y="4801686"/>
            <a:ext cx="8304162" cy="258080"/>
          </a:xfrm>
          <a:prstGeom prst="rect">
            <a:avLst/>
          </a:prstGeom>
        </p:spPr>
        <p:txBody>
          <a:bodyPr anchor="t" rtlCol="false" tIns="0" lIns="0" bIns="0" rIns="0">
            <a:spAutoFit/>
          </a:bodyPr>
          <a:lstStyle/>
          <a:p>
            <a:pPr algn="l">
              <a:lnSpc>
                <a:spcPts val="1919"/>
              </a:lnSpc>
            </a:pPr>
            <a:r>
              <a:rPr lang="en-US" sz="1596">
                <a:solidFill>
                  <a:srgbClr val="FFFFFF"/>
                </a:solidFill>
                <a:latin typeface="Arial"/>
                <a:ea typeface="Arial"/>
                <a:cs typeface="Arial"/>
                <a:sym typeface="Arial"/>
              </a:rPr>
              <a:t>knowledge, experiences, and abilities that you take with you from one job to another, even </a:t>
            </a:r>
          </a:p>
        </p:txBody>
      </p:sp>
      <p:sp>
        <p:nvSpPr>
          <p:cNvPr name="TextBox 9" id="9"/>
          <p:cNvSpPr txBox="true"/>
          <p:nvPr/>
        </p:nvSpPr>
        <p:spPr>
          <a:xfrm rot="0">
            <a:off x="702564" y="5045526"/>
            <a:ext cx="8201349" cy="258080"/>
          </a:xfrm>
          <a:prstGeom prst="rect">
            <a:avLst/>
          </a:prstGeom>
        </p:spPr>
        <p:txBody>
          <a:bodyPr anchor="t" rtlCol="false" tIns="0" lIns="0" bIns="0" rIns="0">
            <a:spAutoFit/>
          </a:bodyPr>
          <a:lstStyle/>
          <a:p>
            <a:pPr algn="l">
              <a:lnSpc>
                <a:spcPts val="1919"/>
              </a:lnSpc>
            </a:pPr>
            <a:r>
              <a:rPr lang="en-US" sz="1596">
                <a:solidFill>
                  <a:srgbClr val="FFFFFF"/>
                </a:solidFill>
                <a:latin typeface="Arial"/>
                <a:ea typeface="Arial"/>
                <a:cs typeface="Arial"/>
                <a:sym typeface="Arial"/>
              </a:rPr>
              <a:t>when you're switching roles or industries (</a:t>
            </a:r>
            <a:r>
              <a:rPr lang="en-US" sz="1596">
                <a:solidFill>
                  <a:srgbClr val="FFFF00"/>
                </a:solidFill>
                <a:latin typeface="Arial"/>
                <a:ea typeface="Arial"/>
                <a:cs typeface="Arial"/>
                <a:sym typeface="Arial"/>
              </a:rPr>
              <a:t>Critical Thinking, Problem Solving, Adaptability,</a:t>
            </a:r>
          </a:p>
        </p:txBody>
      </p:sp>
      <p:sp>
        <p:nvSpPr>
          <p:cNvPr name="TextBox 10" id="10"/>
          <p:cNvSpPr txBox="true"/>
          <p:nvPr/>
        </p:nvSpPr>
        <p:spPr>
          <a:xfrm rot="0">
            <a:off x="702564" y="5289366"/>
            <a:ext cx="4481112" cy="258080"/>
          </a:xfrm>
          <a:prstGeom prst="rect">
            <a:avLst/>
          </a:prstGeom>
        </p:spPr>
        <p:txBody>
          <a:bodyPr anchor="t" rtlCol="false" tIns="0" lIns="0" bIns="0" rIns="0">
            <a:spAutoFit/>
          </a:bodyPr>
          <a:lstStyle/>
          <a:p>
            <a:pPr algn="l">
              <a:lnSpc>
                <a:spcPts val="1919"/>
              </a:lnSpc>
            </a:pPr>
            <a:r>
              <a:rPr lang="en-US" sz="1596">
                <a:solidFill>
                  <a:srgbClr val="FFFF00"/>
                </a:solidFill>
                <a:latin typeface="Arial"/>
                <a:ea typeface="Arial"/>
                <a:cs typeface="Arial"/>
                <a:sym typeface="Arial"/>
              </a:rPr>
              <a:t>Teamwork, Attention to Detail, and Management</a:t>
            </a:r>
            <a:r>
              <a:rPr lang="en-US" sz="1596">
                <a:solidFill>
                  <a:srgbClr val="FFFFFF"/>
                </a:solidFill>
                <a:latin typeface="Arial"/>
                <a:ea typeface="Arial"/>
                <a:cs typeface="Arial"/>
                <a:sym typeface="Arial"/>
              </a:rPr>
              <a:t>)</a:t>
            </a:r>
          </a:p>
        </p:txBody>
      </p:sp>
      <p:sp>
        <p:nvSpPr>
          <p:cNvPr name="TextBox 11" id="11"/>
          <p:cNvSpPr txBox="true"/>
          <p:nvPr/>
        </p:nvSpPr>
        <p:spPr>
          <a:xfrm rot="0">
            <a:off x="2915412" y="2770194"/>
            <a:ext cx="8057302" cy="258080"/>
          </a:xfrm>
          <a:prstGeom prst="rect">
            <a:avLst/>
          </a:prstGeom>
        </p:spPr>
        <p:txBody>
          <a:bodyPr anchor="t" rtlCol="false" tIns="0" lIns="0" bIns="0" rIns="0">
            <a:spAutoFit/>
          </a:bodyPr>
          <a:lstStyle/>
          <a:p>
            <a:pPr algn="l">
              <a:lnSpc>
                <a:spcPts val="1919"/>
              </a:lnSpc>
            </a:pPr>
            <a:r>
              <a:rPr lang="en-US" sz="1596" spc="1">
                <a:solidFill>
                  <a:srgbClr val="FFFFFF"/>
                </a:solidFill>
                <a:latin typeface="Arial"/>
                <a:ea typeface="Arial"/>
                <a:cs typeface="Arial"/>
                <a:sym typeface="Arial"/>
              </a:rPr>
              <a:t>innovating to shape better lives, e.g. creating new jobs and developing new knowledge);</a:t>
            </a:r>
          </a:p>
        </p:txBody>
      </p:sp>
      <p:sp>
        <p:nvSpPr>
          <p:cNvPr name="TextBox 12" id="12"/>
          <p:cNvSpPr txBox="true"/>
          <p:nvPr/>
        </p:nvSpPr>
        <p:spPr>
          <a:xfrm rot="0">
            <a:off x="2948664" y="3014034"/>
            <a:ext cx="57474" cy="258080"/>
          </a:xfrm>
          <a:prstGeom prst="rect">
            <a:avLst/>
          </a:prstGeom>
        </p:spPr>
        <p:txBody>
          <a:bodyPr anchor="t" rtlCol="false" tIns="0" lIns="0" bIns="0" rIns="0">
            <a:spAutoFit/>
          </a:bodyPr>
          <a:lstStyle/>
          <a:p>
            <a:pPr algn="l">
              <a:lnSpc>
                <a:spcPts val="1919"/>
              </a:lnSpc>
            </a:pPr>
            <a:r>
              <a:rPr lang="en-US" b="true" sz="1596" spc="1">
                <a:solidFill>
                  <a:srgbClr val="FFFF66"/>
                </a:solidFill>
                <a:latin typeface="Arial Bold"/>
                <a:ea typeface="Arial Bold"/>
                <a:cs typeface="Arial Bold"/>
                <a:sym typeface="Arial Bold"/>
              </a:rPr>
              <a:t> </a:t>
            </a:r>
          </a:p>
        </p:txBody>
      </p:sp>
      <p:sp>
        <p:nvSpPr>
          <p:cNvPr name="TextBox 13" id="13"/>
          <p:cNvSpPr txBox="true"/>
          <p:nvPr/>
        </p:nvSpPr>
        <p:spPr>
          <a:xfrm rot="0">
            <a:off x="4485389" y="3014034"/>
            <a:ext cx="6255087" cy="258080"/>
          </a:xfrm>
          <a:prstGeom prst="rect">
            <a:avLst/>
          </a:prstGeom>
        </p:spPr>
        <p:txBody>
          <a:bodyPr anchor="t" rtlCol="false" tIns="0" lIns="0" bIns="0" rIns="0">
            <a:spAutoFit/>
          </a:bodyPr>
          <a:lstStyle/>
          <a:p>
            <a:pPr algn="l">
              <a:lnSpc>
                <a:spcPts val="1919"/>
              </a:lnSpc>
            </a:pPr>
            <a:r>
              <a:rPr lang="en-US" sz="1596" spc="1">
                <a:solidFill>
                  <a:srgbClr val="FFFFFF"/>
                </a:solidFill>
                <a:latin typeface="Arial"/>
                <a:ea typeface="Arial"/>
                <a:cs typeface="Arial"/>
                <a:sym typeface="Arial"/>
              </a:rPr>
              <a:t>taking into account the interconnections and inter-relations between </a:t>
            </a:r>
          </a:p>
        </p:txBody>
      </p:sp>
      <p:sp>
        <p:nvSpPr>
          <p:cNvPr name="TextBox 14" id="14"/>
          <p:cNvSpPr txBox="true"/>
          <p:nvPr/>
        </p:nvSpPr>
        <p:spPr>
          <a:xfrm rot="0">
            <a:off x="3073908" y="3311471"/>
            <a:ext cx="8192100" cy="448580"/>
          </a:xfrm>
          <a:prstGeom prst="rect">
            <a:avLst/>
          </a:prstGeom>
        </p:spPr>
        <p:txBody>
          <a:bodyPr anchor="t" rtlCol="false" tIns="0" lIns="0" bIns="0" rIns="0">
            <a:spAutoFit/>
          </a:bodyPr>
          <a:lstStyle/>
          <a:p>
            <a:pPr algn="l">
              <a:lnSpc>
                <a:spcPts val="3990"/>
              </a:lnSpc>
            </a:pPr>
            <a:r>
              <a:rPr lang="en-US" sz="1596" spc="1">
                <a:solidFill>
                  <a:srgbClr val="FFFFFF"/>
                </a:solidFill>
                <a:latin typeface="Arial"/>
                <a:ea typeface="Arial"/>
                <a:cs typeface="Arial"/>
                <a:sym typeface="Arial"/>
              </a:rPr>
              <a:t>to reflect upon and evaluate one’s own actions in light of one’s experience and education)</a:t>
            </a:r>
          </a:p>
        </p:txBody>
      </p:sp>
      <p:sp>
        <p:nvSpPr>
          <p:cNvPr name="TextBox 15" id="15"/>
          <p:cNvSpPr txBox="true"/>
          <p:nvPr/>
        </p:nvSpPr>
        <p:spPr>
          <a:xfrm rot="0">
            <a:off x="3514087" y="1160726"/>
            <a:ext cx="7880328" cy="305705"/>
          </a:xfrm>
          <a:prstGeom prst="rect">
            <a:avLst/>
          </a:prstGeom>
        </p:spPr>
        <p:txBody>
          <a:bodyPr anchor="t" rtlCol="false" tIns="0" lIns="0" bIns="0" rIns="0">
            <a:spAutoFit/>
          </a:bodyPr>
          <a:lstStyle/>
          <a:p>
            <a:pPr algn="l">
              <a:lnSpc>
                <a:spcPts val="2400"/>
              </a:lnSpc>
            </a:pPr>
            <a:r>
              <a:rPr lang="en-US" sz="1596">
                <a:solidFill>
                  <a:srgbClr val="FFFFFF"/>
                </a:solidFill>
                <a:latin typeface="Arial"/>
                <a:ea typeface="Arial"/>
                <a:cs typeface="Arial"/>
                <a:sym typeface="Arial"/>
              </a:rPr>
              <a:t>aimsdecisivelytotransformthe world of education and to nurture the next generation </a:t>
            </a:r>
          </a:p>
        </p:txBody>
      </p:sp>
      <p:sp>
        <p:nvSpPr>
          <p:cNvPr name="TextBox 16" id="16"/>
          <p:cNvSpPr txBox="true"/>
          <p:nvPr/>
        </p:nvSpPr>
        <p:spPr>
          <a:xfrm rot="0">
            <a:off x="5919216" y="1465526"/>
            <a:ext cx="5431212" cy="305705"/>
          </a:xfrm>
          <a:prstGeom prst="rect">
            <a:avLst/>
          </a:prstGeom>
        </p:spPr>
        <p:txBody>
          <a:bodyPr anchor="t" rtlCol="false" tIns="0" lIns="0" bIns="0" rIns="0">
            <a:spAutoFit/>
          </a:bodyPr>
          <a:lstStyle/>
          <a:p>
            <a:pPr algn="l">
              <a:lnSpc>
                <a:spcPts val="2400"/>
              </a:lnSpc>
            </a:pPr>
            <a:r>
              <a:rPr lang="en-US" sz="1596" spc="1">
                <a:solidFill>
                  <a:srgbClr val="FFFFFF"/>
                </a:solidFill>
                <a:latin typeface="Arial"/>
                <a:ea typeface="Arial"/>
                <a:cs typeface="Arial"/>
                <a:sym typeface="Arial"/>
              </a:rPr>
              <a:t>,empowered with the necessary skills to make this world a </a:t>
            </a:r>
          </a:p>
        </p:txBody>
      </p:sp>
      <p:sp>
        <p:nvSpPr>
          <p:cNvPr name="TextBox 17" id="17"/>
          <p:cNvSpPr txBox="true"/>
          <p:nvPr/>
        </p:nvSpPr>
        <p:spPr>
          <a:xfrm rot="0">
            <a:off x="325526" y="1740322"/>
            <a:ext cx="1142333" cy="287017"/>
          </a:xfrm>
          <a:prstGeom prst="rect">
            <a:avLst/>
          </a:prstGeom>
        </p:spPr>
        <p:txBody>
          <a:bodyPr anchor="t" rtlCol="false" tIns="0" lIns="0" bIns="0" rIns="0">
            <a:spAutoFit/>
          </a:bodyPr>
          <a:lstStyle/>
          <a:p>
            <a:pPr algn="l">
              <a:lnSpc>
                <a:spcPts val="2237"/>
              </a:lnSpc>
            </a:pPr>
            <a:r>
              <a:rPr lang="en-US" sz="1598">
                <a:solidFill>
                  <a:srgbClr val="FFFFFF"/>
                </a:solidFill>
                <a:latin typeface="Arial"/>
                <a:ea typeface="Arial"/>
                <a:cs typeface="Arial"/>
                <a:sym typeface="Arial"/>
              </a:rPr>
              <a:t>better place.</a:t>
            </a:r>
          </a:p>
        </p:txBody>
      </p:sp>
      <p:sp>
        <p:nvSpPr>
          <p:cNvPr name="TextBox 18" id="18"/>
          <p:cNvSpPr txBox="true"/>
          <p:nvPr/>
        </p:nvSpPr>
        <p:spPr>
          <a:xfrm rot="0">
            <a:off x="2054381" y="3014034"/>
            <a:ext cx="57474" cy="258080"/>
          </a:xfrm>
          <a:prstGeom prst="rect">
            <a:avLst/>
          </a:prstGeom>
        </p:spPr>
        <p:txBody>
          <a:bodyPr anchor="t" rtlCol="false" tIns="0" lIns="0" bIns="0" rIns="0">
            <a:spAutoFit/>
          </a:bodyPr>
          <a:lstStyle/>
          <a:p>
            <a:pPr algn="l">
              <a:lnSpc>
                <a:spcPts val="1919"/>
              </a:lnSpc>
            </a:pPr>
            <a:r>
              <a:rPr lang="en-US" b="true" sz="1596">
                <a:solidFill>
                  <a:srgbClr val="FFFF66"/>
                </a:solidFill>
                <a:latin typeface="Arial Bold"/>
                <a:ea typeface="Arial Bold"/>
                <a:cs typeface="Arial Bold"/>
                <a:sym typeface="Arial Bold"/>
              </a:rPr>
              <a:t> </a:t>
            </a:r>
          </a:p>
        </p:txBody>
      </p:sp>
      <p:sp>
        <p:nvSpPr>
          <p:cNvPr name="TextBox 19" id="19"/>
          <p:cNvSpPr txBox="true"/>
          <p:nvPr/>
        </p:nvSpPr>
        <p:spPr>
          <a:xfrm rot="0">
            <a:off x="972007" y="3257588"/>
            <a:ext cx="4607843" cy="258442"/>
          </a:xfrm>
          <a:prstGeom prst="rect">
            <a:avLst/>
          </a:prstGeom>
        </p:spPr>
        <p:txBody>
          <a:bodyPr anchor="t" rtlCol="false" tIns="0" lIns="0" bIns="0" rIns="0">
            <a:spAutoFit/>
          </a:bodyPr>
          <a:lstStyle/>
          <a:p>
            <a:pPr algn="l">
              <a:lnSpc>
                <a:spcPts val="1922"/>
              </a:lnSpc>
            </a:pPr>
            <a:r>
              <a:rPr lang="en-US" sz="1598">
                <a:solidFill>
                  <a:srgbClr val="FFFFFF"/>
                </a:solidFill>
                <a:latin typeface="Arial"/>
                <a:ea typeface="Arial"/>
                <a:cs typeface="Arial"/>
                <a:sym typeface="Arial"/>
              </a:rPr>
              <a:t>contradictory or incompatibleideasandpositions);</a:t>
            </a:r>
          </a:p>
        </p:txBody>
      </p:sp>
      <p:sp>
        <p:nvSpPr>
          <p:cNvPr name="TextBox 20" id="20"/>
          <p:cNvSpPr txBox="true"/>
          <p:nvPr/>
        </p:nvSpPr>
        <p:spPr>
          <a:xfrm rot="0">
            <a:off x="1568939" y="3501971"/>
            <a:ext cx="57474" cy="258080"/>
          </a:xfrm>
          <a:prstGeom prst="rect">
            <a:avLst/>
          </a:prstGeom>
        </p:spPr>
        <p:txBody>
          <a:bodyPr anchor="t" rtlCol="false" tIns="0" lIns="0" bIns="0" rIns="0">
            <a:spAutoFit/>
          </a:bodyPr>
          <a:lstStyle/>
          <a:p>
            <a:pPr algn="l">
              <a:lnSpc>
                <a:spcPts val="1919"/>
              </a:lnSpc>
            </a:pPr>
            <a:r>
              <a:rPr lang="en-US" b="true" sz="1596">
                <a:solidFill>
                  <a:srgbClr val="FFFF66"/>
                </a:solidFill>
                <a:latin typeface="Arial Bold"/>
                <a:ea typeface="Arial Bold"/>
                <a:cs typeface="Arial Bold"/>
                <a:sym typeface="Arial Bold"/>
              </a:rPr>
              <a:t> </a:t>
            </a:r>
          </a:p>
        </p:txBody>
      </p:sp>
      <p:sp>
        <p:nvSpPr>
          <p:cNvPr name="TextBox 21" id="21"/>
          <p:cNvSpPr txBox="true"/>
          <p:nvPr/>
        </p:nvSpPr>
        <p:spPr>
          <a:xfrm rot="0">
            <a:off x="685495" y="2101539"/>
            <a:ext cx="3048467" cy="1574397"/>
          </a:xfrm>
          <a:prstGeom prst="rect">
            <a:avLst/>
          </a:prstGeom>
        </p:spPr>
        <p:txBody>
          <a:bodyPr anchor="t" rtlCol="false" tIns="0" lIns="0" bIns="0" rIns="0">
            <a:spAutoFit/>
          </a:bodyPr>
          <a:lstStyle/>
          <a:p>
            <a:pPr algn="just">
              <a:lnSpc>
                <a:spcPts val="3839"/>
              </a:lnSpc>
            </a:pPr>
            <a:r>
              <a:rPr lang="en-US" b="true" sz="1596">
                <a:solidFill>
                  <a:srgbClr val="00EC38"/>
                </a:solidFill>
                <a:latin typeface="Arial Bold"/>
                <a:ea typeface="Arial Bold"/>
                <a:cs typeface="Arial Bold"/>
                <a:sym typeface="Arial Bold"/>
              </a:rPr>
              <a:t>Transformative competencies: </a:t>
            </a:r>
          </a:p>
          <a:p>
            <a:pPr algn="just">
              <a:lnSpc>
                <a:spcPts val="3839"/>
              </a:lnSpc>
            </a:pPr>
            <a:r>
              <a:rPr lang="en-US" sz="1596">
                <a:solidFill>
                  <a:srgbClr val="FFFF66"/>
                </a:solidFill>
                <a:latin typeface="Arimo"/>
                <a:ea typeface="Arimo"/>
                <a:cs typeface="Arimo"/>
                <a:sym typeface="Arimo"/>
              </a:rPr>
              <a:t>✓</a:t>
            </a:r>
          </a:p>
          <a:p>
            <a:pPr algn="just">
              <a:lnSpc>
                <a:spcPts val="3041"/>
              </a:lnSpc>
            </a:pPr>
            <a:r>
              <a:rPr lang="en-US" sz="1596">
                <a:solidFill>
                  <a:srgbClr val="FFFF66"/>
                </a:solidFill>
                <a:latin typeface="Arimo"/>
                <a:ea typeface="Arimo"/>
                <a:cs typeface="Arimo"/>
                <a:sym typeface="Arimo"/>
              </a:rPr>
              <a:t>✓</a:t>
            </a:r>
          </a:p>
          <a:p>
            <a:pPr algn="just">
              <a:lnSpc>
                <a:spcPts val="3990"/>
              </a:lnSpc>
            </a:pPr>
            <a:r>
              <a:rPr lang="en-US" sz="1596">
                <a:solidFill>
                  <a:srgbClr val="FFFF66"/>
                </a:solidFill>
                <a:latin typeface="Arimo"/>
                <a:ea typeface="Arimo"/>
                <a:cs typeface="Arimo"/>
                <a:sym typeface="Arimo"/>
              </a:rPr>
              <a:t>✓</a:t>
            </a:r>
          </a:p>
        </p:txBody>
      </p:sp>
      <p:sp>
        <p:nvSpPr>
          <p:cNvPr name="TextBox 22" id="22"/>
          <p:cNvSpPr txBox="true"/>
          <p:nvPr/>
        </p:nvSpPr>
        <p:spPr>
          <a:xfrm rot="0">
            <a:off x="972007" y="2884494"/>
            <a:ext cx="1982724" cy="143780"/>
          </a:xfrm>
          <a:prstGeom prst="rect">
            <a:avLst/>
          </a:prstGeom>
        </p:spPr>
        <p:txBody>
          <a:bodyPr anchor="t" rtlCol="false" tIns="0" lIns="0" bIns="0" rIns="0">
            <a:spAutoFit/>
          </a:bodyPr>
          <a:lstStyle/>
          <a:p>
            <a:pPr algn="l">
              <a:lnSpc>
                <a:spcPts val="798"/>
              </a:lnSpc>
            </a:pPr>
            <a:r>
              <a:rPr lang="en-US" b="true" sz="1596" spc="3">
                <a:solidFill>
                  <a:srgbClr val="FFFF66"/>
                </a:solidFill>
                <a:latin typeface="Arial Bold"/>
                <a:ea typeface="Arial Bold"/>
                <a:cs typeface="Arial Bold"/>
                <a:sym typeface="Arial Bold"/>
              </a:rPr>
              <a:t>creating new value </a:t>
            </a:r>
            <a:r>
              <a:rPr lang="en-US" b="true" sz="1596" spc="3">
                <a:solidFill>
                  <a:srgbClr val="FFFFFF"/>
                </a:solidFill>
                <a:latin typeface="Arial Bold"/>
                <a:ea typeface="Arial Bold"/>
                <a:cs typeface="Arial Bold"/>
                <a:sym typeface="Arial Bold"/>
              </a:rPr>
              <a:t>(</a:t>
            </a:r>
          </a:p>
        </p:txBody>
      </p:sp>
      <p:sp>
        <p:nvSpPr>
          <p:cNvPr name="TextBox 23" id="23"/>
          <p:cNvSpPr txBox="true"/>
          <p:nvPr/>
        </p:nvSpPr>
        <p:spPr>
          <a:xfrm rot="0">
            <a:off x="972007" y="3128334"/>
            <a:ext cx="3584096" cy="143780"/>
          </a:xfrm>
          <a:prstGeom prst="rect">
            <a:avLst/>
          </a:prstGeom>
        </p:spPr>
        <p:txBody>
          <a:bodyPr anchor="t" rtlCol="false" tIns="0" lIns="0" bIns="0" rIns="0">
            <a:spAutoFit/>
          </a:bodyPr>
          <a:lstStyle/>
          <a:p>
            <a:pPr algn="l">
              <a:lnSpc>
                <a:spcPts val="798"/>
              </a:lnSpc>
            </a:pPr>
            <a:r>
              <a:rPr lang="en-US" b="true" sz="1596">
                <a:solidFill>
                  <a:srgbClr val="FFFF66"/>
                </a:solidFill>
                <a:latin typeface="Arial Bold"/>
                <a:ea typeface="Arial Bold"/>
                <a:cs typeface="Arial Bold"/>
                <a:sym typeface="Arial Bold"/>
              </a:rPr>
              <a:t>reconciling</a:t>
            </a:r>
            <a:r>
              <a:rPr lang="en-US" b="true" sz="1596">
                <a:solidFill>
                  <a:srgbClr val="FFFFFF"/>
                </a:solidFill>
                <a:latin typeface="Arial Bold"/>
                <a:ea typeface="Arial Bold"/>
                <a:cs typeface="Arial Bold"/>
                <a:sym typeface="Arial Bold"/>
              </a:rPr>
              <a:t> </a:t>
            </a:r>
            <a:r>
              <a:rPr lang="en-US" b="true" sz="1596">
                <a:solidFill>
                  <a:srgbClr val="FFFF66"/>
                </a:solidFill>
                <a:latin typeface="Arial Bold"/>
                <a:ea typeface="Arial Bold"/>
                <a:cs typeface="Arial Bold"/>
                <a:sym typeface="Arial Bold"/>
              </a:rPr>
              <a:t>tensions</a:t>
            </a:r>
            <a:r>
              <a:rPr lang="en-US" b="true" sz="1596">
                <a:solidFill>
                  <a:srgbClr val="FFFFFF"/>
                </a:solidFill>
                <a:latin typeface="Arial Bold"/>
                <a:ea typeface="Arial Bold"/>
                <a:cs typeface="Arial Bold"/>
                <a:sym typeface="Arial Bold"/>
              </a:rPr>
              <a:t> </a:t>
            </a:r>
            <a:r>
              <a:rPr lang="en-US" b="true" sz="1596">
                <a:solidFill>
                  <a:srgbClr val="FFFF66"/>
                </a:solidFill>
                <a:latin typeface="Arial Bold"/>
                <a:ea typeface="Arial Bold"/>
                <a:cs typeface="Arial Bold"/>
                <a:sym typeface="Arial Bold"/>
              </a:rPr>
              <a:t>and</a:t>
            </a:r>
            <a:r>
              <a:rPr lang="en-US" b="true" sz="1596">
                <a:solidFill>
                  <a:srgbClr val="FFFFFF"/>
                </a:solidFill>
                <a:latin typeface="Arial Bold"/>
                <a:ea typeface="Arial Bold"/>
                <a:cs typeface="Arial Bold"/>
                <a:sym typeface="Arial Bold"/>
              </a:rPr>
              <a:t> </a:t>
            </a:r>
            <a:r>
              <a:rPr lang="en-US" b="true" sz="1596">
                <a:solidFill>
                  <a:srgbClr val="FFFF66"/>
                </a:solidFill>
                <a:latin typeface="Arial Bold"/>
                <a:ea typeface="Arial Bold"/>
                <a:cs typeface="Arial Bold"/>
                <a:sym typeface="Arial Bold"/>
              </a:rPr>
              <a:t>dilemmas</a:t>
            </a:r>
            <a:r>
              <a:rPr lang="en-US" b="true" sz="1596">
                <a:solidFill>
                  <a:srgbClr val="FFFFFF"/>
                </a:solidFill>
                <a:latin typeface="Arial Bold"/>
                <a:ea typeface="Arial Bold"/>
                <a:cs typeface="Arial Bold"/>
                <a:sym typeface="Arial Bold"/>
              </a:rPr>
              <a:t>(</a:t>
            </a:r>
          </a:p>
        </p:txBody>
      </p:sp>
      <p:sp>
        <p:nvSpPr>
          <p:cNvPr name="TextBox 24" id="24"/>
          <p:cNvSpPr txBox="true"/>
          <p:nvPr/>
        </p:nvSpPr>
        <p:spPr>
          <a:xfrm rot="0">
            <a:off x="972007" y="3616271"/>
            <a:ext cx="2144392" cy="143780"/>
          </a:xfrm>
          <a:prstGeom prst="rect">
            <a:avLst/>
          </a:prstGeom>
        </p:spPr>
        <p:txBody>
          <a:bodyPr anchor="t" rtlCol="false" tIns="0" lIns="0" bIns="0" rIns="0">
            <a:spAutoFit/>
          </a:bodyPr>
          <a:lstStyle/>
          <a:p>
            <a:pPr algn="l">
              <a:lnSpc>
                <a:spcPts val="798"/>
              </a:lnSpc>
            </a:pPr>
            <a:r>
              <a:rPr lang="en-US" b="true" sz="1596" spc="1">
                <a:solidFill>
                  <a:srgbClr val="FFFF66"/>
                </a:solidFill>
                <a:latin typeface="Arial Bold"/>
                <a:ea typeface="Arial Bold"/>
                <a:cs typeface="Arial Bold"/>
                <a:sym typeface="Arial Bold"/>
              </a:rPr>
              <a:t>taking</a:t>
            </a:r>
            <a:r>
              <a:rPr lang="en-US" b="true" sz="1596" spc="1">
                <a:solidFill>
                  <a:srgbClr val="FFFFFF"/>
                </a:solidFill>
                <a:latin typeface="Arial Bold"/>
                <a:ea typeface="Arial Bold"/>
                <a:cs typeface="Arial Bold"/>
                <a:sym typeface="Arial Bold"/>
              </a:rPr>
              <a:t> </a:t>
            </a:r>
            <a:r>
              <a:rPr lang="en-US" b="true" sz="1596" spc="1">
                <a:solidFill>
                  <a:srgbClr val="FFFF66"/>
                </a:solidFill>
                <a:latin typeface="Arial Bold"/>
                <a:ea typeface="Arial Bold"/>
                <a:cs typeface="Arial Bold"/>
                <a:sym typeface="Arial Bold"/>
              </a:rPr>
              <a:t>responsibility</a:t>
            </a:r>
            <a:r>
              <a:rPr lang="en-US" b="true" sz="1596" spc="1">
                <a:solidFill>
                  <a:srgbClr val="FFFFFF"/>
                </a:solidFill>
                <a:latin typeface="Arial Bold"/>
                <a:ea typeface="Arial Bold"/>
                <a:cs typeface="Arial Bold"/>
                <a:sym typeface="Arial Bold"/>
              </a:rPr>
              <a:t> (</a:t>
            </a:r>
          </a:p>
        </p:txBody>
      </p:sp>
      <p:sp>
        <p:nvSpPr>
          <p:cNvPr name="TextBox 25" id="25"/>
          <p:cNvSpPr txBox="true"/>
          <p:nvPr/>
        </p:nvSpPr>
        <p:spPr>
          <a:xfrm rot="0">
            <a:off x="325526" y="150019"/>
            <a:ext cx="5657688" cy="416604"/>
          </a:xfrm>
          <a:prstGeom prst="rect">
            <a:avLst/>
          </a:prstGeom>
        </p:spPr>
        <p:txBody>
          <a:bodyPr anchor="t" rtlCol="false" tIns="0" lIns="0" bIns="0" rIns="0">
            <a:spAutoFit/>
          </a:bodyPr>
          <a:lstStyle/>
          <a:p>
            <a:pPr algn="l">
              <a:lnSpc>
                <a:spcPts val="3333"/>
              </a:lnSpc>
            </a:pPr>
            <a:r>
              <a:rPr lang="en-US" b="true" sz="2400">
                <a:solidFill>
                  <a:srgbClr val="FFFF00"/>
                </a:solidFill>
                <a:latin typeface="Arial Bold"/>
                <a:ea typeface="Arial Bold"/>
                <a:cs typeface="Arial Bold"/>
                <a:sym typeface="Arial Bold"/>
              </a:rPr>
              <a:t>Re/humanizing education in Indonesia</a:t>
            </a:r>
          </a:p>
        </p:txBody>
      </p:sp>
      <p:sp>
        <p:nvSpPr>
          <p:cNvPr name="TextBox 26" id="26"/>
          <p:cNvSpPr txBox="true"/>
          <p:nvPr/>
        </p:nvSpPr>
        <p:spPr>
          <a:xfrm rot="0">
            <a:off x="1848002" y="545487"/>
            <a:ext cx="64818" cy="364836"/>
          </a:xfrm>
          <a:prstGeom prst="rect">
            <a:avLst/>
          </a:prstGeom>
        </p:spPr>
        <p:txBody>
          <a:bodyPr anchor="t" rtlCol="false" tIns="0" lIns="0" bIns="0" rIns="0">
            <a:spAutoFit/>
          </a:bodyPr>
          <a:lstStyle/>
          <a:p>
            <a:pPr algn="l">
              <a:lnSpc>
                <a:spcPts val="2968"/>
              </a:lnSpc>
            </a:pPr>
            <a:r>
              <a:rPr lang="en-US" sz="1800">
                <a:solidFill>
                  <a:srgbClr val="FF3399"/>
                </a:solidFill>
                <a:latin typeface="Arial"/>
                <a:ea typeface="Arial"/>
                <a:cs typeface="Arial"/>
                <a:sym typeface="Arial"/>
              </a:rPr>
              <a:t> </a:t>
            </a:r>
          </a:p>
        </p:txBody>
      </p:sp>
      <p:sp>
        <p:nvSpPr>
          <p:cNvPr name="TextBox 27" id="27"/>
          <p:cNvSpPr txBox="true"/>
          <p:nvPr/>
        </p:nvSpPr>
        <p:spPr>
          <a:xfrm rot="0">
            <a:off x="325526" y="583587"/>
            <a:ext cx="7135863" cy="326736"/>
          </a:xfrm>
          <a:prstGeom prst="rect">
            <a:avLst/>
          </a:prstGeom>
        </p:spPr>
        <p:txBody>
          <a:bodyPr anchor="t" rtlCol="false" tIns="0" lIns="0" bIns="0" rIns="0">
            <a:spAutoFit/>
          </a:bodyPr>
          <a:lstStyle/>
          <a:p>
            <a:pPr algn="l">
              <a:lnSpc>
                <a:spcPts val="2520"/>
              </a:lnSpc>
            </a:pPr>
            <a:r>
              <a:rPr lang="en-US" sz="1800">
                <a:solidFill>
                  <a:srgbClr val="FF3399"/>
                </a:solidFill>
                <a:latin typeface="Arial"/>
                <a:ea typeface="Arial"/>
                <a:cs typeface="Arial"/>
                <a:sym typeface="Arial"/>
              </a:rPr>
              <a:t>(transformativecompetencies&amp;transferrableskills(Bappenas, 2023)</a:t>
            </a:r>
          </a:p>
        </p:txBody>
      </p:sp>
      <p:sp>
        <p:nvSpPr>
          <p:cNvPr name="TextBox 28" id="28"/>
          <p:cNvSpPr txBox="true"/>
          <p:nvPr/>
        </p:nvSpPr>
        <p:spPr>
          <a:xfrm rot="0">
            <a:off x="702564" y="4284897"/>
            <a:ext cx="1808131" cy="287017"/>
          </a:xfrm>
          <a:prstGeom prst="rect">
            <a:avLst/>
          </a:prstGeom>
        </p:spPr>
        <p:txBody>
          <a:bodyPr anchor="t" rtlCol="false" tIns="0" lIns="0" bIns="0" rIns="0">
            <a:spAutoFit/>
          </a:bodyPr>
          <a:lstStyle/>
          <a:p>
            <a:pPr algn="l">
              <a:lnSpc>
                <a:spcPts val="2237"/>
              </a:lnSpc>
            </a:pPr>
            <a:r>
              <a:rPr lang="en-US" b="true" sz="1598">
                <a:solidFill>
                  <a:srgbClr val="66FFCC"/>
                </a:solidFill>
                <a:latin typeface="Arial Bold"/>
                <a:ea typeface="Arial Bold"/>
                <a:cs typeface="Arial Bold"/>
                <a:sym typeface="Arial Bold"/>
              </a:rPr>
              <a:t>Transferable skills</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2192000" cy="6858000"/>
          </a:xfrm>
          <a:custGeom>
            <a:avLst/>
            <a:gdLst/>
            <a:ahLst/>
            <a:cxnLst/>
            <a:rect r="r" b="b" t="t" l="l"/>
            <a:pathLst>
              <a:path h="6858000" w="12192000">
                <a:moveTo>
                  <a:pt x="0" y="0"/>
                </a:moveTo>
                <a:lnTo>
                  <a:pt x="12192000" y="0"/>
                </a:lnTo>
                <a:lnTo>
                  <a:pt x="12192000" y="6858000"/>
                </a:lnTo>
                <a:lnTo>
                  <a:pt x="0" y="6858000"/>
                </a:lnTo>
                <a:lnTo>
                  <a:pt x="0" y="0"/>
                </a:lnTo>
                <a:close/>
              </a:path>
            </a:pathLst>
          </a:custGeom>
          <a:blipFill>
            <a:blip r:embed="rId2"/>
            <a:stretch>
              <a:fillRect l="0" t="0" r="0" b="0"/>
            </a:stretch>
          </a:blipFill>
        </p:spPr>
      </p:sp>
      <p:sp>
        <p:nvSpPr>
          <p:cNvPr name="Freeform 3" id="3"/>
          <p:cNvSpPr/>
          <p:nvPr/>
        </p:nvSpPr>
        <p:spPr>
          <a:xfrm flipH="false" flipV="false" rot="0">
            <a:off x="1275683" y="2096767"/>
            <a:ext cx="4447222" cy="1367028"/>
          </a:xfrm>
          <a:custGeom>
            <a:avLst/>
            <a:gdLst/>
            <a:ahLst/>
            <a:cxnLst/>
            <a:rect r="r" b="b" t="t" l="l"/>
            <a:pathLst>
              <a:path h="1367028" w="4447222">
                <a:moveTo>
                  <a:pt x="0" y="0"/>
                </a:moveTo>
                <a:lnTo>
                  <a:pt x="4447223" y="0"/>
                </a:lnTo>
                <a:lnTo>
                  <a:pt x="4447223" y="1367028"/>
                </a:lnTo>
                <a:lnTo>
                  <a:pt x="0" y="136702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2443696" y="389258"/>
            <a:ext cx="2127704" cy="1276607"/>
          </a:xfrm>
          <a:custGeom>
            <a:avLst/>
            <a:gdLst/>
            <a:ahLst/>
            <a:cxnLst/>
            <a:rect r="r" b="b" t="t" l="l"/>
            <a:pathLst>
              <a:path h="1276607" w="2127704">
                <a:moveTo>
                  <a:pt x="0" y="0"/>
                </a:moveTo>
                <a:lnTo>
                  <a:pt x="2127704" y="0"/>
                </a:lnTo>
                <a:lnTo>
                  <a:pt x="2127704" y="1276607"/>
                </a:lnTo>
                <a:lnTo>
                  <a:pt x="0" y="127660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54883" y="3963419"/>
            <a:ext cx="6766827" cy="1367152"/>
          </a:xfrm>
          <a:custGeom>
            <a:avLst/>
            <a:gdLst/>
            <a:ahLst/>
            <a:cxnLst/>
            <a:rect r="r" b="b" t="t" l="l"/>
            <a:pathLst>
              <a:path h="1367152" w="6766827">
                <a:moveTo>
                  <a:pt x="0" y="0"/>
                </a:moveTo>
                <a:lnTo>
                  <a:pt x="6766827" y="0"/>
                </a:lnTo>
                <a:lnTo>
                  <a:pt x="6766827" y="1367152"/>
                </a:lnTo>
                <a:lnTo>
                  <a:pt x="0" y="136715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6587176" y="730444"/>
            <a:ext cx="5668328" cy="2624966"/>
          </a:xfrm>
          <a:custGeom>
            <a:avLst/>
            <a:gdLst/>
            <a:ahLst/>
            <a:cxnLst/>
            <a:rect r="r" b="b" t="t" l="l"/>
            <a:pathLst>
              <a:path h="2624966" w="5668328">
                <a:moveTo>
                  <a:pt x="0" y="0"/>
                </a:moveTo>
                <a:lnTo>
                  <a:pt x="5668327" y="0"/>
                </a:lnTo>
                <a:lnTo>
                  <a:pt x="5668327" y="2624966"/>
                </a:lnTo>
                <a:lnTo>
                  <a:pt x="0" y="262496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7" id="7"/>
          <p:cNvSpPr/>
          <p:nvPr/>
        </p:nvSpPr>
        <p:spPr>
          <a:xfrm flipH="false" flipV="false" rot="0">
            <a:off x="7734300" y="4768596"/>
            <a:ext cx="1527810" cy="1526286"/>
          </a:xfrm>
          <a:custGeom>
            <a:avLst/>
            <a:gdLst/>
            <a:ahLst/>
            <a:cxnLst/>
            <a:rect r="r" b="b" t="t" l="l"/>
            <a:pathLst>
              <a:path h="1526286" w="1527810">
                <a:moveTo>
                  <a:pt x="0" y="0"/>
                </a:moveTo>
                <a:lnTo>
                  <a:pt x="1527810" y="0"/>
                </a:lnTo>
                <a:lnTo>
                  <a:pt x="1527810" y="1526286"/>
                </a:lnTo>
                <a:lnTo>
                  <a:pt x="0" y="1526286"/>
                </a:lnTo>
                <a:lnTo>
                  <a:pt x="0" y="0"/>
                </a:lnTo>
                <a:close/>
              </a:path>
            </a:pathLst>
          </a:custGeom>
          <a:blipFill>
            <a:blip r:embed="rId11"/>
            <a:stretch>
              <a:fillRect l="0" t="0" r="0" b="0"/>
            </a:stretch>
          </a:blipFill>
        </p:spPr>
      </p:sp>
      <p:sp>
        <p:nvSpPr>
          <p:cNvPr name="Freeform 8" id="8"/>
          <p:cNvSpPr/>
          <p:nvPr/>
        </p:nvSpPr>
        <p:spPr>
          <a:xfrm flipH="false" flipV="false" rot="0">
            <a:off x="9147048" y="3124200"/>
            <a:ext cx="918220" cy="2279142"/>
          </a:xfrm>
          <a:custGeom>
            <a:avLst/>
            <a:gdLst/>
            <a:ahLst/>
            <a:cxnLst/>
            <a:rect r="r" b="b" t="t" l="l"/>
            <a:pathLst>
              <a:path h="2279142" w="918220">
                <a:moveTo>
                  <a:pt x="0" y="0"/>
                </a:moveTo>
                <a:lnTo>
                  <a:pt x="918220" y="0"/>
                </a:lnTo>
                <a:lnTo>
                  <a:pt x="918220" y="2279142"/>
                </a:lnTo>
                <a:lnTo>
                  <a:pt x="0" y="2279142"/>
                </a:lnTo>
                <a:lnTo>
                  <a:pt x="0" y="0"/>
                </a:lnTo>
                <a:close/>
              </a:path>
            </a:pathLst>
          </a:custGeom>
          <a:blipFill>
            <a:blip r:embed="rId12"/>
            <a:stretch>
              <a:fillRect l="0" t="0" r="0" b="0"/>
            </a:stretch>
          </a:blipFill>
        </p:spPr>
      </p:sp>
      <p:sp>
        <p:nvSpPr>
          <p:cNvPr name="Freeform 9" id="9"/>
          <p:cNvSpPr/>
          <p:nvPr/>
        </p:nvSpPr>
        <p:spPr>
          <a:xfrm flipH="false" flipV="false" rot="0">
            <a:off x="8880348" y="4722876"/>
            <a:ext cx="1529334" cy="1526286"/>
          </a:xfrm>
          <a:custGeom>
            <a:avLst/>
            <a:gdLst/>
            <a:ahLst/>
            <a:cxnLst/>
            <a:rect r="r" b="b" t="t" l="l"/>
            <a:pathLst>
              <a:path h="1526286" w="1529334">
                <a:moveTo>
                  <a:pt x="0" y="0"/>
                </a:moveTo>
                <a:lnTo>
                  <a:pt x="1529334" y="0"/>
                </a:lnTo>
                <a:lnTo>
                  <a:pt x="1529334" y="1526286"/>
                </a:lnTo>
                <a:lnTo>
                  <a:pt x="0" y="1526286"/>
                </a:lnTo>
                <a:lnTo>
                  <a:pt x="0" y="0"/>
                </a:lnTo>
                <a:close/>
              </a:path>
            </a:pathLst>
          </a:custGeom>
          <a:blipFill>
            <a:blip r:embed="rId13"/>
            <a:stretch>
              <a:fillRect l="0" t="0" r="0" b="0"/>
            </a:stretch>
          </a:blipFill>
        </p:spPr>
      </p:sp>
      <p:sp>
        <p:nvSpPr>
          <p:cNvPr name="Freeform 10" id="10"/>
          <p:cNvSpPr/>
          <p:nvPr/>
        </p:nvSpPr>
        <p:spPr>
          <a:xfrm flipH="false" flipV="false" rot="0">
            <a:off x="10017252" y="4768596"/>
            <a:ext cx="1527810" cy="1526286"/>
          </a:xfrm>
          <a:custGeom>
            <a:avLst/>
            <a:gdLst/>
            <a:ahLst/>
            <a:cxnLst/>
            <a:rect r="r" b="b" t="t" l="l"/>
            <a:pathLst>
              <a:path h="1526286" w="1527810">
                <a:moveTo>
                  <a:pt x="0" y="0"/>
                </a:moveTo>
                <a:lnTo>
                  <a:pt x="1527810" y="0"/>
                </a:lnTo>
                <a:lnTo>
                  <a:pt x="1527810" y="1526286"/>
                </a:lnTo>
                <a:lnTo>
                  <a:pt x="0" y="1526286"/>
                </a:lnTo>
                <a:lnTo>
                  <a:pt x="0" y="0"/>
                </a:lnTo>
                <a:close/>
              </a:path>
            </a:pathLst>
          </a:custGeom>
          <a:blipFill>
            <a:blip r:embed="rId14"/>
            <a:stretch>
              <a:fillRect l="0" t="0" r="0" b="0"/>
            </a:stretch>
          </a:blipFill>
        </p:spPr>
      </p:sp>
      <p:sp>
        <p:nvSpPr>
          <p:cNvPr name="Freeform 11" id="11"/>
          <p:cNvSpPr/>
          <p:nvPr/>
        </p:nvSpPr>
        <p:spPr>
          <a:xfrm flipH="false" flipV="false" rot="0">
            <a:off x="8889997" y="3441697"/>
            <a:ext cx="1447800" cy="736597"/>
          </a:xfrm>
          <a:custGeom>
            <a:avLst/>
            <a:gdLst/>
            <a:ahLst/>
            <a:cxnLst/>
            <a:rect r="r" b="b" t="t" l="l"/>
            <a:pathLst>
              <a:path h="736597" w="1447800">
                <a:moveTo>
                  <a:pt x="0" y="0"/>
                </a:moveTo>
                <a:lnTo>
                  <a:pt x="1447800" y="0"/>
                </a:lnTo>
                <a:lnTo>
                  <a:pt x="1447800" y="736597"/>
                </a:lnTo>
                <a:lnTo>
                  <a:pt x="0" y="736597"/>
                </a:lnTo>
                <a:lnTo>
                  <a:pt x="0" y="0"/>
                </a:lnTo>
                <a:close/>
              </a:path>
            </a:pathLst>
          </a:custGeom>
          <a:blipFill>
            <a:blip r:embed="rId15"/>
            <a:stretch>
              <a:fillRect l="0" t="0" r="0" b="0"/>
            </a:stretch>
          </a:blipFill>
        </p:spPr>
      </p:sp>
      <p:sp>
        <p:nvSpPr>
          <p:cNvPr name="TextBox 12" id="12"/>
          <p:cNvSpPr txBox="true"/>
          <p:nvPr/>
        </p:nvSpPr>
        <p:spPr>
          <a:xfrm rot="0">
            <a:off x="3523231" y="75686"/>
            <a:ext cx="5658669" cy="416957"/>
          </a:xfrm>
          <a:prstGeom prst="rect">
            <a:avLst/>
          </a:prstGeom>
        </p:spPr>
        <p:txBody>
          <a:bodyPr anchor="t" rtlCol="false" tIns="0" lIns="0" bIns="0" rIns="0">
            <a:spAutoFit/>
          </a:bodyPr>
          <a:lstStyle/>
          <a:p>
            <a:pPr algn="l">
              <a:lnSpc>
                <a:spcPts val="3363"/>
              </a:lnSpc>
            </a:pPr>
            <a:r>
              <a:rPr lang="en-US" b="true" sz="2402">
                <a:solidFill>
                  <a:srgbClr val="FFFF00"/>
                </a:solidFill>
                <a:latin typeface="Arial Bold"/>
                <a:ea typeface="Arial Bold"/>
                <a:cs typeface="Arial Bold"/>
                <a:sym typeface="Arial Bold"/>
              </a:rPr>
              <a:t>Re/humanizing education in Indonesia</a:t>
            </a:r>
          </a:p>
        </p:txBody>
      </p:sp>
      <p:sp>
        <p:nvSpPr>
          <p:cNvPr name="TextBox 13" id="13"/>
          <p:cNvSpPr txBox="true"/>
          <p:nvPr/>
        </p:nvSpPr>
        <p:spPr>
          <a:xfrm rot="0">
            <a:off x="3301870" y="2676525"/>
            <a:ext cx="403003" cy="339090"/>
          </a:xfrm>
          <a:prstGeom prst="rect">
            <a:avLst/>
          </a:prstGeom>
        </p:spPr>
        <p:txBody>
          <a:bodyPr anchor="t" rtlCol="false" tIns="0" lIns="0" bIns="0" rIns="0">
            <a:spAutoFit/>
          </a:bodyPr>
          <a:lstStyle/>
          <a:p>
            <a:pPr algn="l">
              <a:lnSpc>
                <a:spcPts val="2520"/>
              </a:lnSpc>
            </a:pPr>
            <a:r>
              <a:rPr lang="en-US" sz="1800">
                <a:solidFill>
                  <a:srgbClr val="000000"/>
                </a:solidFill>
                <a:latin typeface="Calibri (MS)"/>
                <a:ea typeface="Calibri (MS)"/>
                <a:cs typeface="Calibri (MS)"/>
                <a:sym typeface="Calibri (MS)"/>
              </a:rPr>
              <a:t>20%</a:t>
            </a:r>
          </a:p>
        </p:txBody>
      </p:sp>
      <p:sp>
        <p:nvSpPr>
          <p:cNvPr name="TextBox 14" id="14"/>
          <p:cNvSpPr txBox="true"/>
          <p:nvPr/>
        </p:nvSpPr>
        <p:spPr>
          <a:xfrm rot="0">
            <a:off x="3310766" y="1120264"/>
            <a:ext cx="403003" cy="339090"/>
          </a:xfrm>
          <a:prstGeom prst="rect">
            <a:avLst/>
          </a:prstGeom>
        </p:spPr>
        <p:txBody>
          <a:bodyPr anchor="t" rtlCol="false" tIns="0" lIns="0" bIns="0" rIns="0">
            <a:spAutoFit/>
          </a:bodyPr>
          <a:lstStyle/>
          <a:p>
            <a:pPr algn="l">
              <a:lnSpc>
                <a:spcPts val="2520"/>
              </a:lnSpc>
            </a:pPr>
            <a:r>
              <a:rPr lang="en-US" sz="1800">
                <a:solidFill>
                  <a:srgbClr val="000000"/>
                </a:solidFill>
                <a:latin typeface="Calibri (MS)"/>
                <a:ea typeface="Calibri (MS)"/>
                <a:cs typeface="Calibri (MS)"/>
                <a:sym typeface="Calibri (MS)"/>
              </a:rPr>
              <a:t>10%</a:t>
            </a:r>
          </a:p>
        </p:txBody>
      </p:sp>
      <p:sp>
        <p:nvSpPr>
          <p:cNvPr name="TextBox 15" id="15"/>
          <p:cNvSpPr txBox="true"/>
          <p:nvPr/>
        </p:nvSpPr>
        <p:spPr>
          <a:xfrm rot="0">
            <a:off x="3240910" y="4513583"/>
            <a:ext cx="403222" cy="339442"/>
          </a:xfrm>
          <a:prstGeom prst="rect">
            <a:avLst/>
          </a:prstGeom>
        </p:spPr>
        <p:txBody>
          <a:bodyPr anchor="t" rtlCol="false" tIns="0" lIns="0" bIns="0" rIns="0">
            <a:spAutoFit/>
          </a:bodyPr>
          <a:lstStyle/>
          <a:p>
            <a:pPr algn="l">
              <a:lnSpc>
                <a:spcPts val="2523"/>
              </a:lnSpc>
            </a:pPr>
            <a:r>
              <a:rPr lang="en-US" sz="1802">
                <a:solidFill>
                  <a:srgbClr val="000000"/>
                </a:solidFill>
                <a:latin typeface="Calibri (MS)"/>
                <a:ea typeface="Calibri (MS)"/>
                <a:cs typeface="Calibri (MS)"/>
                <a:sym typeface="Calibri (MS)"/>
              </a:rPr>
              <a:t>70%</a:t>
            </a:r>
          </a:p>
        </p:txBody>
      </p:sp>
      <p:sp>
        <p:nvSpPr>
          <p:cNvPr name="TextBox 16" id="16"/>
          <p:cNvSpPr txBox="true"/>
          <p:nvPr/>
        </p:nvSpPr>
        <p:spPr>
          <a:xfrm rot="0">
            <a:off x="1906781" y="3363316"/>
            <a:ext cx="3314071" cy="622745"/>
          </a:xfrm>
          <a:prstGeom prst="rect">
            <a:avLst/>
          </a:prstGeom>
        </p:spPr>
        <p:txBody>
          <a:bodyPr anchor="t" rtlCol="false" tIns="0" lIns="0" bIns="0" rIns="0">
            <a:spAutoFit/>
          </a:bodyPr>
          <a:lstStyle/>
          <a:p>
            <a:pPr algn="ctr">
              <a:lnSpc>
                <a:spcPts val="2805"/>
              </a:lnSpc>
            </a:pPr>
            <a:r>
              <a:rPr lang="en-US" b="true" sz="2004">
                <a:solidFill>
                  <a:srgbClr val="FFFF00"/>
                </a:solidFill>
                <a:latin typeface="Arial Bold"/>
                <a:ea typeface="Arial Bold"/>
                <a:cs typeface="Arial Bold"/>
                <a:sym typeface="Arial Bold"/>
              </a:rPr>
              <a:t>Social Learning </a:t>
            </a:r>
          </a:p>
          <a:p>
            <a:pPr algn="ctr">
              <a:lnSpc>
                <a:spcPts val="2520"/>
              </a:lnSpc>
            </a:pPr>
            <a:r>
              <a:rPr lang="en-US" sz="1800">
                <a:solidFill>
                  <a:srgbClr val="FFFF00"/>
                </a:solidFill>
                <a:latin typeface="Arial"/>
                <a:ea typeface="Arial"/>
                <a:cs typeface="Arial"/>
                <a:sym typeface="Arial"/>
              </a:rPr>
              <a:t>(feedback,coaching,mentoring </a:t>
            </a:r>
          </a:p>
        </p:txBody>
      </p:sp>
      <p:sp>
        <p:nvSpPr>
          <p:cNvPr name="TextBox 17" id="17"/>
          <p:cNvSpPr txBox="true"/>
          <p:nvPr/>
        </p:nvSpPr>
        <p:spPr>
          <a:xfrm rot="0">
            <a:off x="2482339" y="1556099"/>
            <a:ext cx="2198370" cy="622745"/>
          </a:xfrm>
          <a:prstGeom prst="rect">
            <a:avLst/>
          </a:prstGeom>
        </p:spPr>
        <p:txBody>
          <a:bodyPr anchor="t" rtlCol="false" tIns="0" lIns="0" bIns="0" rIns="0">
            <a:spAutoFit/>
          </a:bodyPr>
          <a:lstStyle/>
          <a:p>
            <a:pPr algn="r">
              <a:lnSpc>
                <a:spcPts val="2805"/>
              </a:lnSpc>
            </a:pPr>
            <a:r>
              <a:rPr lang="en-US" b="true" sz="2004">
                <a:solidFill>
                  <a:srgbClr val="66FFFF"/>
                </a:solidFill>
                <a:latin typeface="Arial Bold"/>
                <a:ea typeface="Arial Bold"/>
                <a:cs typeface="Arial Bold"/>
                <a:sym typeface="Arial Bold"/>
              </a:rPr>
              <a:t>Formal Learning </a:t>
            </a:r>
          </a:p>
          <a:p>
            <a:pPr algn="r">
              <a:lnSpc>
                <a:spcPts val="2520"/>
              </a:lnSpc>
            </a:pPr>
            <a:r>
              <a:rPr lang="en-US" sz="1800">
                <a:solidFill>
                  <a:srgbClr val="66FFFF"/>
                </a:solidFill>
                <a:latin typeface="Arial"/>
                <a:ea typeface="Arial"/>
                <a:cs typeface="Arial"/>
                <a:sym typeface="Arial"/>
              </a:rPr>
              <a:t>(training</a:t>
            </a:r>
            <a:r>
              <a:rPr lang="en-US" sz="1800">
                <a:solidFill>
                  <a:srgbClr val="FFFFFF"/>
                </a:solidFill>
                <a:latin typeface="Arial"/>
                <a:ea typeface="Arial"/>
                <a:cs typeface="Arial"/>
                <a:sym typeface="Arial"/>
              </a:rPr>
              <a:t> </a:t>
            </a:r>
            <a:r>
              <a:rPr lang="en-US" sz="1800">
                <a:solidFill>
                  <a:srgbClr val="66FFFF"/>
                </a:solidFill>
                <a:latin typeface="Arial"/>
                <a:ea typeface="Arial"/>
                <a:cs typeface="Arial"/>
                <a:sym typeface="Arial"/>
              </a:rPr>
              <a:t>&amp;</a:t>
            </a:r>
            <a:r>
              <a:rPr lang="en-US" sz="1800">
                <a:solidFill>
                  <a:srgbClr val="FFFFFF"/>
                </a:solidFill>
                <a:latin typeface="Arial"/>
                <a:ea typeface="Arial"/>
                <a:cs typeface="Arial"/>
                <a:sym typeface="Arial"/>
              </a:rPr>
              <a:t> </a:t>
            </a:r>
            <a:r>
              <a:rPr lang="en-US" sz="1800">
                <a:solidFill>
                  <a:srgbClr val="66FFFF"/>
                </a:solidFill>
                <a:latin typeface="Arial"/>
                <a:ea typeface="Arial"/>
                <a:cs typeface="Arial"/>
                <a:sym typeface="Arial"/>
              </a:rPr>
              <a:t>self-study)</a:t>
            </a:r>
          </a:p>
        </p:txBody>
      </p:sp>
      <p:sp>
        <p:nvSpPr>
          <p:cNvPr name="TextBox 18" id="18"/>
          <p:cNvSpPr txBox="true"/>
          <p:nvPr/>
        </p:nvSpPr>
        <p:spPr>
          <a:xfrm rot="0">
            <a:off x="284378" y="697382"/>
            <a:ext cx="2539241" cy="562956"/>
          </a:xfrm>
          <a:prstGeom prst="rect">
            <a:avLst/>
          </a:prstGeom>
        </p:spPr>
        <p:txBody>
          <a:bodyPr anchor="t" rtlCol="false" tIns="0" lIns="0" bIns="0" rIns="0">
            <a:spAutoFit/>
          </a:bodyPr>
          <a:lstStyle/>
          <a:p>
            <a:pPr algn="l">
              <a:lnSpc>
                <a:spcPts val="2160"/>
              </a:lnSpc>
            </a:pPr>
            <a:r>
              <a:rPr lang="en-US" sz="1800">
                <a:solidFill>
                  <a:srgbClr val="FFFFFF"/>
                </a:solidFill>
                <a:latin typeface="Arial"/>
                <a:ea typeface="Arial"/>
                <a:cs typeface="Arial"/>
                <a:sym typeface="Arial"/>
              </a:rPr>
              <a:t>Development Method of Integrated Competence</a:t>
            </a:r>
          </a:p>
        </p:txBody>
      </p:sp>
      <p:sp>
        <p:nvSpPr>
          <p:cNvPr name="TextBox 19" id="19"/>
          <p:cNvSpPr txBox="true"/>
          <p:nvPr/>
        </p:nvSpPr>
        <p:spPr>
          <a:xfrm rot="0">
            <a:off x="3650009" y="5260657"/>
            <a:ext cx="72257" cy="310029"/>
          </a:xfrm>
          <a:prstGeom prst="rect">
            <a:avLst/>
          </a:prstGeom>
        </p:spPr>
        <p:txBody>
          <a:bodyPr anchor="t" rtlCol="false" tIns="0" lIns="0" bIns="0" rIns="0">
            <a:spAutoFit/>
          </a:bodyPr>
          <a:lstStyle/>
          <a:p>
            <a:pPr algn="l">
              <a:lnSpc>
                <a:spcPts val="2409"/>
              </a:lnSpc>
            </a:pPr>
            <a:r>
              <a:rPr lang="en-US" b="true" sz="2006">
                <a:solidFill>
                  <a:srgbClr val="FFC000"/>
                </a:solidFill>
                <a:latin typeface="Arial Bold"/>
                <a:ea typeface="Arial Bold"/>
                <a:cs typeface="Arial Bold"/>
                <a:sym typeface="Arial Bold"/>
              </a:rPr>
              <a:t> </a:t>
            </a:r>
          </a:p>
        </p:txBody>
      </p:sp>
      <p:sp>
        <p:nvSpPr>
          <p:cNvPr name="TextBox 20" id="20"/>
          <p:cNvSpPr txBox="true"/>
          <p:nvPr/>
        </p:nvSpPr>
        <p:spPr>
          <a:xfrm rot="0">
            <a:off x="408127" y="5556447"/>
            <a:ext cx="6369558" cy="562956"/>
          </a:xfrm>
          <a:prstGeom prst="rect">
            <a:avLst/>
          </a:prstGeom>
        </p:spPr>
        <p:txBody>
          <a:bodyPr anchor="t" rtlCol="false" tIns="0" lIns="0" bIns="0" rIns="0">
            <a:spAutoFit/>
          </a:bodyPr>
          <a:lstStyle/>
          <a:p>
            <a:pPr algn="ctr">
              <a:lnSpc>
                <a:spcPts val="2161"/>
              </a:lnSpc>
            </a:pPr>
            <a:r>
              <a:rPr lang="en-US" sz="1800">
                <a:solidFill>
                  <a:srgbClr val="FFC000"/>
                </a:solidFill>
                <a:latin typeface="Arial"/>
                <a:ea typeface="Arial"/>
                <a:cs typeface="Arial"/>
                <a:sym typeface="Arial"/>
              </a:rPr>
              <a:t>(project assignment, special assignment, on the job teaching, task force assignment, rotation) </a:t>
            </a:r>
          </a:p>
        </p:txBody>
      </p:sp>
      <p:sp>
        <p:nvSpPr>
          <p:cNvPr name="TextBox 21" id="21"/>
          <p:cNvSpPr txBox="true"/>
          <p:nvPr/>
        </p:nvSpPr>
        <p:spPr>
          <a:xfrm rot="0">
            <a:off x="2208276" y="5222557"/>
            <a:ext cx="2635215" cy="348129"/>
          </a:xfrm>
          <a:prstGeom prst="rect">
            <a:avLst/>
          </a:prstGeom>
        </p:spPr>
        <p:txBody>
          <a:bodyPr anchor="t" rtlCol="false" tIns="0" lIns="0" bIns="0" rIns="0">
            <a:spAutoFit/>
          </a:bodyPr>
          <a:lstStyle/>
          <a:p>
            <a:pPr algn="l">
              <a:lnSpc>
                <a:spcPts val="2808"/>
              </a:lnSpc>
            </a:pPr>
            <a:r>
              <a:rPr lang="en-US" b="true" sz="2006">
                <a:solidFill>
                  <a:srgbClr val="FFC000"/>
                </a:solidFill>
                <a:latin typeface="Arial Bold"/>
                <a:ea typeface="Arial Bold"/>
                <a:cs typeface="Arial Bold"/>
                <a:sym typeface="Arial Bold"/>
              </a:rPr>
              <a:t>Experiential</a:t>
            </a:r>
            <a:r>
              <a:rPr lang="en-US" b="true" sz="2006">
                <a:solidFill>
                  <a:srgbClr val="FFFFFF"/>
                </a:solidFill>
                <a:latin typeface="Arial Bold"/>
                <a:ea typeface="Arial Bold"/>
                <a:cs typeface="Arial Bold"/>
                <a:sym typeface="Arial Bold"/>
              </a:rPr>
              <a:t> </a:t>
            </a:r>
            <a:r>
              <a:rPr lang="en-US" b="true" sz="2006">
                <a:solidFill>
                  <a:srgbClr val="FFC000"/>
                </a:solidFill>
                <a:latin typeface="Arial Bold"/>
                <a:ea typeface="Arial Bold"/>
                <a:cs typeface="Arial Bold"/>
                <a:sym typeface="Arial Bold"/>
              </a:rPr>
              <a:t>Learning</a:t>
            </a:r>
          </a:p>
        </p:txBody>
      </p:sp>
      <p:sp>
        <p:nvSpPr>
          <p:cNvPr name="TextBox 22" id="22"/>
          <p:cNvSpPr txBox="true"/>
          <p:nvPr/>
        </p:nvSpPr>
        <p:spPr>
          <a:xfrm rot="0">
            <a:off x="143866" y="6276861"/>
            <a:ext cx="6870154" cy="381657"/>
          </a:xfrm>
          <a:prstGeom prst="rect">
            <a:avLst/>
          </a:prstGeom>
        </p:spPr>
        <p:txBody>
          <a:bodyPr anchor="t" rtlCol="false" tIns="0" lIns="0" bIns="0" rIns="0">
            <a:spAutoFit/>
          </a:bodyPr>
          <a:lstStyle/>
          <a:p>
            <a:pPr algn="ctr">
              <a:lnSpc>
                <a:spcPts val="1439"/>
              </a:lnSpc>
            </a:pPr>
            <a:r>
              <a:rPr lang="en-US" sz="1200">
                <a:solidFill>
                  <a:srgbClr val="FFFFFF"/>
                </a:solidFill>
                <a:latin typeface="Arial"/>
                <a:ea typeface="Arial"/>
                <a:cs typeface="Arial"/>
                <a:sym typeface="Arial"/>
              </a:rPr>
              <a:t>Source: Assignments -Other People -Coursework: Comparison Six Lessons of Experience Studies by Cynthia McCauley Center for Creative Leadership -2013</a:t>
            </a:r>
          </a:p>
        </p:txBody>
      </p:sp>
      <p:sp>
        <p:nvSpPr>
          <p:cNvPr name="TextBox 23" id="23"/>
          <p:cNvSpPr txBox="true"/>
          <p:nvPr/>
        </p:nvSpPr>
        <p:spPr>
          <a:xfrm rot="-5400000">
            <a:off x="6672986" y="1826390"/>
            <a:ext cx="1540097" cy="453514"/>
          </a:xfrm>
          <a:prstGeom prst="rect">
            <a:avLst/>
          </a:prstGeom>
        </p:spPr>
        <p:txBody>
          <a:bodyPr anchor="t" rtlCol="false" tIns="0" lIns="0" bIns="0" rIns="0">
            <a:spAutoFit/>
          </a:bodyPr>
          <a:lstStyle/>
          <a:p>
            <a:pPr algn="r">
              <a:lnSpc>
                <a:spcPts val="1728"/>
              </a:lnSpc>
            </a:pPr>
            <a:r>
              <a:rPr lang="en-US" sz="1596">
                <a:solidFill>
                  <a:srgbClr val="000000"/>
                </a:solidFill>
                <a:latin typeface="Tahoma"/>
                <a:ea typeface="Tahoma"/>
                <a:cs typeface="Tahoma"/>
                <a:sym typeface="Tahoma"/>
              </a:rPr>
              <a:t>The-21 Century Skills (HOT: 6Cs)</a:t>
            </a:r>
          </a:p>
        </p:txBody>
      </p:sp>
      <p:sp>
        <p:nvSpPr>
          <p:cNvPr name="TextBox 24" id="24"/>
          <p:cNvSpPr txBox="true"/>
          <p:nvPr/>
        </p:nvSpPr>
        <p:spPr>
          <a:xfrm rot="0">
            <a:off x="8246707" y="1278941"/>
            <a:ext cx="3665363" cy="1470603"/>
          </a:xfrm>
          <a:prstGeom prst="rect">
            <a:avLst/>
          </a:prstGeom>
        </p:spPr>
        <p:txBody>
          <a:bodyPr anchor="t" rtlCol="false" tIns="0" lIns="0" bIns="0" rIns="0">
            <a:spAutoFit/>
          </a:bodyPr>
          <a:lstStyle/>
          <a:p>
            <a:pPr algn="l">
              <a:lnSpc>
                <a:spcPts val="1932"/>
              </a:lnSpc>
            </a:pPr>
            <a:r>
              <a:rPr lang="en-US" sz="1682" i="true">
                <a:solidFill>
                  <a:srgbClr val="FFFFFF"/>
                </a:solidFill>
                <a:latin typeface="Tahoma"/>
                <a:ea typeface="Tahoma"/>
                <a:cs typeface="Tahoma"/>
                <a:sym typeface="Tahoma"/>
              </a:rPr>
              <a:t>1. Critical Thinking 2. </a:t>
            </a:r>
            <a:r>
              <a:rPr lang="en-US" sz="1682" i="true">
                <a:solidFill>
                  <a:srgbClr val="FFCC00"/>
                </a:solidFill>
                <a:latin typeface="Tahoma"/>
                <a:ea typeface="Tahoma"/>
                <a:cs typeface="Tahoma"/>
                <a:sym typeface="Tahoma"/>
              </a:rPr>
              <a:t>Communication </a:t>
            </a:r>
            <a:r>
              <a:rPr lang="en-US" sz="1682" i="true">
                <a:solidFill>
                  <a:srgbClr val="FFFFFF"/>
                </a:solidFill>
                <a:latin typeface="Tahoma"/>
                <a:ea typeface="Tahoma"/>
                <a:cs typeface="Tahoma"/>
                <a:sym typeface="Tahoma"/>
              </a:rPr>
              <a:t>3. </a:t>
            </a:r>
            <a:r>
              <a:rPr lang="en-US" sz="1682" i="true">
                <a:solidFill>
                  <a:srgbClr val="FFCC00"/>
                </a:solidFill>
                <a:latin typeface="Tahoma"/>
                <a:ea typeface="Tahoma"/>
                <a:cs typeface="Tahoma"/>
                <a:sym typeface="Tahoma"/>
              </a:rPr>
              <a:t>Compassion and Civic Responsibility </a:t>
            </a:r>
            <a:r>
              <a:rPr lang="en-US" sz="1682" i="true">
                <a:solidFill>
                  <a:srgbClr val="FFFFFF"/>
                </a:solidFill>
                <a:latin typeface="Tahoma"/>
                <a:ea typeface="Tahoma"/>
                <a:cs typeface="Tahoma"/>
                <a:sym typeface="Tahoma"/>
              </a:rPr>
              <a:t>4. Computation Logic 5. Creative Thinking 6. </a:t>
            </a:r>
            <a:r>
              <a:rPr lang="en-US" sz="1682" i="true">
                <a:solidFill>
                  <a:srgbClr val="FFCC00"/>
                </a:solidFill>
                <a:latin typeface="Tahoma"/>
                <a:ea typeface="Tahoma"/>
                <a:cs typeface="Tahoma"/>
                <a:sym typeface="Tahoma"/>
              </a:rPr>
              <a:t>Collaboration </a:t>
            </a:r>
          </a:p>
        </p:txBody>
      </p:sp>
      <p:sp>
        <p:nvSpPr>
          <p:cNvPr name="TextBox 25" id="25"/>
          <p:cNvSpPr txBox="true"/>
          <p:nvPr/>
        </p:nvSpPr>
        <p:spPr>
          <a:xfrm rot="0">
            <a:off x="8323450" y="5252514"/>
            <a:ext cx="406051" cy="240563"/>
          </a:xfrm>
          <a:prstGeom prst="rect">
            <a:avLst/>
          </a:prstGeom>
        </p:spPr>
        <p:txBody>
          <a:bodyPr anchor="t" rtlCol="false" tIns="0" lIns="0" bIns="0" rIns="0">
            <a:spAutoFit/>
          </a:bodyPr>
          <a:lstStyle/>
          <a:p>
            <a:pPr algn="l">
              <a:lnSpc>
                <a:spcPts val="1726"/>
              </a:lnSpc>
            </a:pPr>
            <a:r>
              <a:rPr lang="en-US" sz="1596" spc="1">
                <a:solidFill>
                  <a:srgbClr val="FFFFFF"/>
                </a:solidFill>
                <a:latin typeface="Arial"/>
                <a:ea typeface="Arial"/>
                <a:cs typeface="Arial"/>
                <a:sym typeface="Arial"/>
              </a:rPr>
              <a:t>Data </a:t>
            </a:r>
          </a:p>
        </p:txBody>
      </p:sp>
      <p:sp>
        <p:nvSpPr>
          <p:cNvPr name="TextBox 26" id="26"/>
          <p:cNvSpPr txBox="true"/>
          <p:nvPr/>
        </p:nvSpPr>
        <p:spPr>
          <a:xfrm rot="0">
            <a:off x="8207626" y="5471922"/>
            <a:ext cx="594398" cy="240563"/>
          </a:xfrm>
          <a:prstGeom prst="rect">
            <a:avLst/>
          </a:prstGeom>
        </p:spPr>
        <p:txBody>
          <a:bodyPr anchor="t" rtlCol="false" tIns="0" lIns="0" bIns="0" rIns="0">
            <a:spAutoFit/>
          </a:bodyPr>
          <a:lstStyle/>
          <a:p>
            <a:pPr algn="l">
              <a:lnSpc>
                <a:spcPts val="1726"/>
              </a:lnSpc>
            </a:pPr>
            <a:r>
              <a:rPr lang="en-US" sz="1596" spc="1">
                <a:solidFill>
                  <a:srgbClr val="FFFFFF"/>
                </a:solidFill>
                <a:latin typeface="Arial"/>
                <a:ea typeface="Arial"/>
                <a:cs typeface="Arial"/>
                <a:sym typeface="Arial"/>
              </a:rPr>
              <a:t>Literacy</a:t>
            </a:r>
          </a:p>
        </p:txBody>
      </p:sp>
      <p:sp>
        <p:nvSpPr>
          <p:cNvPr name="TextBox 27" id="27"/>
          <p:cNvSpPr txBox="true"/>
          <p:nvPr/>
        </p:nvSpPr>
        <p:spPr>
          <a:xfrm rot="0">
            <a:off x="9215628" y="5206155"/>
            <a:ext cx="926011" cy="240563"/>
          </a:xfrm>
          <a:prstGeom prst="rect">
            <a:avLst/>
          </a:prstGeom>
        </p:spPr>
        <p:txBody>
          <a:bodyPr anchor="t" rtlCol="false" tIns="0" lIns="0" bIns="0" rIns="0">
            <a:spAutoFit/>
          </a:bodyPr>
          <a:lstStyle/>
          <a:p>
            <a:pPr algn="l">
              <a:lnSpc>
                <a:spcPts val="1728"/>
              </a:lnSpc>
            </a:pPr>
            <a:r>
              <a:rPr lang="en-US" sz="1596" spc="1">
                <a:solidFill>
                  <a:srgbClr val="FFFFFF"/>
                </a:solidFill>
                <a:latin typeface="Arial"/>
                <a:ea typeface="Arial"/>
                <a:cs typeface="Arial"/>
                <a:sym typeface="Arial"/>
              </a:rPr>
              <a:t>Technology </a:t>
            </a:r>
          </a:p>
        </p:txBody>
      </p:sp>
      <p:sp>
        <p:nvSpPr>
          <p:cNvPr name="TextBox 28" id="28"/>
          <p:cNvSpPr txBox="true"/>
          <p:nvPr/>
        </p:nvSpPr>
        <p:spPr>
          <a:xfrm rot="0">
            <a:off x="9354312" y="5425592"/>
            <a:ext cx="594398" cy="240563"/>
          </a:xfrm>
          <a:prstGeom prst="rect">
            <a:avLst/>
          </a:prstGeom>
        </p:spPr>
        <p:txBody>
          <a:bodyPr anchor="t" rtlCol="false" tIns="0" lIns="0" bIns="0" rIns="0">
            <a:spAutoFit/>
          </a:bodyPr>
          <a:lstStyle/>
          <a:p>
            <a:pPr algn="l">
              <a:lnSpc>
                <a:spcPts val="1728"/>
              </a:lnSpc>
            </a:pPr>
            <a:r>
              <a:rPr lang="en-US" sz="1596" spc="1">
                <a:solidFill>
                  <a:srgbClr val="FFFFFF"/>
                </a:solidFill>
                <a:latin typeface="Arial"/>
                <a:ea typeface="Arial"/>
                <a:cs typeface="Arial"/>
                <a:sym typeface="Arial"/>
              </a:rPr>
              <a:t>Literacy</a:t>
            </a:r>
          </a:p>
        </p:txBody>
      </p:sp>
      <p:sp>
        <p:nvSpPr>
          <p:cNvPr name="TextBox 29" id="29"/>
          <p:cNvSpPr txBox="true"/>
          <p:nvPr/>
        </p:nvSpPr>
        <p:spPr>
          <a:xfrm rot="0">
            <a:off x="10513819" y="5252514"/>
            <a:ext cx="595017" cy="240563"/>
          </a:xfrm>
          <a:prstGeom prst="rect">
            <a:avLst/>
          </a:prstGeom>
        </p:spPr>
        <p:txBody>
          <a:bodyPr anchor="t" rtlCol="false" tIns="0" lIns="0" bIns="0" rIns="0">
            <a:spAutoFit/>
          </a:bodyPr>
          <a:lstStyle/>
          <a:p>
            <a:pPr algn="l">
              <a:lnSpc>
                <a:spcPts val="1726"/>
              </a:lnSpc>
            </a:pPr>
            <a:r>
              <a:rPr lang="en-US" sz="1596" spc="1">
                <a:solidFill>
                  <a:srgbClr val="FFFFFF"/>
                </a:solidFill>
                <a:latin typeface="Arial"/>
                <a:ea typeface="Arial"/>
                <a:cs typeface="Arial"/>
                <a:sym typeface="Arial"/>
              </a:rPr>
              <a:t>Human </a:t>
            </a:r>
          </a:p>
        </p:txBody>
      </p:sp>
      <p:sp>
        <p:nvSpPr>
          <p:cNvPr name="TextBox 30" id="30"/>
          <p:cNvSpPr txBox="true"/>
          <p:nvPr/>
        </p:nvSpPr>
        <p:spPr>
          <a:xfrm rot="0">
            <a:off x="10490959" y="5471922"/>
            <a:ext cx="594398" cy="240563"/>
          </a:xfrm>
          <a:prstGeom prst="rect">
            <a:avLst/>
          </a:prstGeom>
        </p:spPr>
        <p:txBody>
          <a:bodyPr anchor="t" rtlCol="false" tIns="0" lIns="0" bIns="0" rIns="0">
            <a:spAutoFit/>
          </a:bodyPr>
          <a:lstStyle/>
          <a:p>
            <a:pPr algn="l">
              <a:lnSpc>
                <a:spcPts val="1726"/>
              </a:lnSpc>
            </a:pPr>
            <a:r>
              <a:rPr lang="en-US" sz="1596" spc="1">
                <a:solidFill>
                  <a:srgbClr val="FFFFFF"/>
                </a:solidFill>
                <a:latin typeface="Arial"/>
                <a:ea typeface="Arial"/>
                <a:cs typeface="Arial"/>
                <a:sym typeface="Arial"/>
              </a:rPr>
              <a:t>Literacy</a:t>
            </a:r>
          </a:p>
        </p:txBody>
      </p:sp>
      <p:sp>
        <p:nvSpPr>
          <p:cNvPr name="TextBox 31" id="31"/>
          <p:cNvSpPr txBox="true"/>
          <p:nvPr/>
        </p:nvSpPr>
        <p:spPr>
          <a:xfrm rot="0">
            <a:off x="9129017" y="3565417"/>
            <a:ext cx="1057504" cy="243583"/>
          </a:xfrm>
          <a:prstGeom prst="rect">
            <a:avLst/>
          </a:prstGeom>
        </p:spPr>
        <p:txBody>
          <a:bodyPr anchor="t" rtlCol="false" tIns="0" lIns="0" bIns="0" rIns="0">
            <a:spAutoFit/>
          </a:bodyPr>
          <a:lstStyle/>
          <a:p>
            <a:pPr algn="l">
              <a:lnSpc>
                <a:spcPts val="1883"/>
              </a:lnSpc>
            </a:pPr>
            <a:r>
              <a:rPr lang="en-US" sz="1596">
                <a:solidFill>
                  <a:srgbClr val="FFFFFF"/>
                </a:solidFill>
                <a:latin typeface="Tahoma"/>
                <a:ea typeface="Tahoma"/>
                <a:cs typeface="Tahoma"/>
                <a:sym typeface="Tahoma"/>
              </a:rPr>
              <a:t>Three New </a:t>
            </a:r>
          </a:p>
        </p:txBody>
      </p:sp>
      <p:sp>
        <p:nvSpPr>
          <p:cNvPr name="TextBox 32" id="32"/>
          <p:cNvSpPr txBox="true"/>
          <p:nvPr/>
        </p:nvSpPr>
        <p:spPr>
          <a:xfrm rot="0">
            <a:off x="9197597" y="3804685"/>
            <a:ext cx="852411" cy="243583"/>
          </a:xfrm>
          <a:prstGeom prst="rect">
            <a:avLst/>
          </a:prstGeom>
        </p:spPr>
        <p:txBody>
          <a:bodyPr anchor="t" rtlCol="false" tIns="0" lIns="0" bIns="0" rIns="0">
            <a:spAutoFit/>
          </a:bodyPr>
          <a:lstStyle/>
          <a:p>
            <a:pPr algn="l">
              <a:lnSpc>
                <a:spcPts val="1883"/>
              </a:lnSpc>
            </a:pPr>
            <a:r>
              <a:rPr lang="en-US" sz="1596">
                <a:solidFill>
                  <a:srgbClr val="FFFFFF"/>
                </a:solidFill>
                <a:latin typeface="Tahoma"/>
                <a:ea typeface="Tahoma"/>
                <a:cs typeface="Tahoma"/>
                <a:sym typeface="Tahoma"/>
              </a:rPr>
              <a:t>Literacies</a:t>
            </a:r>
          </a:p>
        </p:txBody>
      </p:sp>
      <p:sp>
        <p:nvSpPr>
          <p:cNvPr name="TextBox 33" id="33"/>
          <p:cNvSpPr txBox="true"/>
          <p:nvPr/>
        </p:nvSpPr>
        <p:spPr>
          <a:xfrm rot="0">
            <a:off x="7565774" y="6265583"/>
            <a:ext cx="4214508" cy="311096"/>
          </a:xfrm>
          <a:prstGeom prst="rect">
            <a:avLst/>
          </a:prstGeom>
        </p:spPr>
        <p:txBody>
          <a:bodyPr anchor="t" rtlCol="false" tIns="0" lIns="0" bIns="0" rIns="0">
            <a:spAutoFit/>
          </a:bodyPr>
          <a:lstStyle/>
          <a:p>
            <a:pPr algn="ctr">
              <a:lnSpc>
                <a:spcPts val="1200"/>
              </a:lnSpc>
            </a:pPr>
            <a:r>
              <a:rPr lang="en-US" sz="996">
                <a:solidFill>
                  <a:srgbClr val="FFFFFF"/>
                </a:solidFill>
                <a:latin typeface="Arial"/>
                <a:ea typeface="Arial"/>
                <a:cs typeface="Arial"/>
                <a:sym typeface="Arial"/>
              </a:rPr>
              <a:t>Panduan Penyusunan Kurikulum Pendidikan Tinggi Mendukung Merdeka Belajar-Kampus Merdeka Menuju Indonesia Emas, Direktorat Jenderal </a:t>
            </a:r>
          </a:p>
        </p:txBody>
      </p:sp>
      <p:sp>
        <p:nvSpPr>
          <p:cNvPr name="TextBox 34" id="34"/>
          <p:cNvSpPr txBox="true"/>
          <p:nvPr/>
        </p:nvSpPr>
        <p:spPr>
          <a:xfrm rot="0">
            <a:off x="8346062" y="6570383"/>
            <a:ext cx="2590248" cy="158696"/>
          </a:xfrm>
          <a:prstGeom prst="rect">
            <a:avLst/>
          </a:prstGeom>
        </p:spPr>
        <p:txBody>
          <a:bodyPr anchor="t" rtlCol="false" tIns="0" lIns="0" bIns="0" rIns="0">
            <a:spAutoFit/>
          </a:bodyPr>
          <a:lstStyle/>
          <a:p>
            <a:pPr algn="l">
              <a:lnSpc>
                <a:spcPts val="1200"/>
              </a:lnSpc>
            </a:pPr>
            <a:r>
              <a:rPr lang="en-US" sz="996">
                <a:solidFill>
                  <a:srgbClr val="FFFFFF"/>
                </a:solidFill>
                <a:latin typeface="Arial"/>
                <a:ea typeface="Arial"/>
                <a:cs typeface="Arial"/>
                <a:sym typeface="Arial"/>
              </a:rPr>
              <a:t>Pendidikan Tinggi, Riset, dan Teknologi 2024</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2192000" cy="6858000"/>
          </a:xfrm>
          <a:custGeom>
            <a:avLst/>
            <a:gdLst/>
            <a:ahLst/>
            <a:cxnLst/>
            <a:rect r="r" b="b" t="t" l="l"/>
            <a:pathLst>
              <a:path h="6858000" w="12192000">
                <a:moveTo>
                  <a:pt x="0" y="0"/>
                </a:moveTo>
                <a:lnTo>
                  <a:pt x="12192000" y="0"/>
                </a:lnTo>
                <a:lnTo>
                  <a:pt x="12192000" y="6858000"/>
                </a:lnTo>
                <a:lnTo>
                  <a:pt x="0" y="6858000"/>
                </a:lnTo>
                <a:lnTo>
                  <a:pt x="0" y="0"/>
                </a:lnTo>
                <a:close/>
              </a:path>
            </a:pathLst>
          </a:custGeom>
          <a:blipFill>
            <a:blip r:embed="rId2"/>
            <a:stretch>
              <a:fillRect l="0" t="0" r="0" b="0"/>
            </a:stretch>
          </a:blipFill>
        </p:spPr>
      </p:sp>
      <p:sp>
        <p:nvSpPr>
          <p:cNvPr name="Freeform 3" id="3"/>
          <p:cNvSpPr/>
          <p:nvPr/>
        </p:nvSpPr>
        <p:spPr>
          <a:xfrm flipH="false" flipV="false" rot="0">
            <a:off x="2695956" y="6281928"/>
            <a:ext cx="6713982" cy="576072"/>
          </a:xfrm>
          <a:custGeom>
            <a:avLst/>
            <a:gdLst/>
            <a:ahLst/>
            <a:cxnLst/>
            <a:rect r="r" b="b" t="t" l="l"/>
            <a:pathLst>
              <a:path h="576072" w="6713982">
                <a:moveTo>
                  <a:pt x="0" y="0"/>
                </a:moveTo>
                <a:lnTo>
                  <a:pt x="6713982" y="0"/>
                </a:lnTo>
                <a:lnTo>
                  <a:pt x="6713982" y="576072"/>
                </a:lnTo>
                <a:lnTo>
                  <a:pt x="0" y="576072"/>
                </a:lnTo>
                <a:lnTo>
                  <a:pt x="0" y="0"/>
                </a:lnTo>
                <a:close/>
              </a:path>
            </a:pathLst>
          </a:custGeom>
          <a:blipFill>
            <a:blip r:embed="rId3"/>
            <a:stretch>
              <a:fillRect l="0" t="0" r="0" b="-1984"/>
            </a:stretch>
          </a:blipFill>
        </p:spPr>
      </p:sp>
      <p:sp>
        <p:nvSpPr>
          <p:cNvPr name="Freeform 4" id="4"/>
          <p:cNvSpPr/>
          <p:nvPr/>
        </p:nvSpPr>
        <p:spPr>
          <a:xfrm flipH="false" flipV="false" rot="0">
            <a:off x="2711577" y="116586"/>
            <a:ext cx="6685664" cy="6175562"/>
          </a:xfrm>
          <a:custGeom>
            <a:avLst/>
            <a:gdLst/>
            <a:ahLst/>
            <a:cxnLst/>
            <a:rect r="r" b="b" t="t" l="l"/>
            <a:pathLst>
              <a:path h="6175562" w="6685664">
                <a:moveTo>
                  <a:pt x="0" y="0"/>
                </a:moveTo>
                <a:lnTo>
                  <a:pt x="6685664" y="0"/>
                </a:lnTo>
                <a:lnTo>
                  <a:pt x="6685664" y="6175562"/>
                </a:lnTo>
                <a:lnTo>
                  <a:pt x="0" y="617556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5" id="5"/>
          <p:cNvGrpSpPr>
            <a:grpSpLocks noChangeAspect="true"/>
          </p:cNvGrpSpPr>
          <p:nvPr/>
        </p:nvGrpSpPr>
        <p:grpSpPr>
          <a:xfrm rot="0">
            <a:off x="2711577" y="116653"/>
            <a:ext cx="6685531" cy="6175505"/>
            <a:chOff x="0" y="0"/>
            <a:chExt cx="8914041" cy="8234007"/>
          </a:xfrm>
        </p:grpSpPr>
        <p:sp>
          <p:nvSpPr>
            <p:cNvPr name="Freeform 6" id="6"/>
            <p:cNvSpPr/>
            <p:nvPr/>
          </p:nvSpPr>
          <p:spPr>
            <a:xfrm flipH="false" flipV="false" rot="0">
              <a:off x="0" y="0"/>
              <a:ext cx="8914130" cy="8234045"/>
            </a:xfrm>
            <a:custGeom>
              <a:avLst/>
              <a:gdLst/>
              <a:ahLst/>
              <a:cxnLst/>
              <a:rect r="r" b="b" t="t" l="l"/>
              <a:pathLst>
                <a:path h="8234045" w="8914130">
                  <a:moveTo>
                    <a:pt x="696595" y="0"/>
                  </a:moveTo>
                  <a:cubicBezTo>
                    <a:pt x="310896" y="5969"/>
                    <a:pt x="0" y="320421"/>
                    <a:pt x="0" y="707517"/>
                  </a:cubicBezTo>
                  <a:lnTo>
                    <a:pt x="0" y="7526401"/>
                  </a:lnTo>
                  <a:cubicBezTo>
                    <a:pt x="0" y="7917180"/>
                    <a:pt x="316865" y="8234045"/>
                    <a:pt x="707644" y="8234045"/>
                  </a:cubicBezTo>
                  <a:lnTo>
                    <a:pt x="8206613" y="8234045"/>
                  </a:lnTo>
                  <a:cubicBezTo>
                    <a:pt x="8592185" y="8234045"/>
                    <a:pt x="8905748" y="7925688"/>
                    <a:pt x="8914130" y="7542022"/>
                  </a:cubicBezTo>
                  <a:lnTo>
                    <a:pt x="8914130" y="7542022"/>
                  </a:lnTo>
                  <a:lnTo>
                    <a:pt x="8914130" y="691896"/>
                  </a:lnTo>
                  <a:lnTo>
                    <a:pt x="8914130" y="691896"/>
                  </a:lnTo>
                  <a:cubicBezTo>
                    <a:pt x="8905748" y="312039"/>
                    <a:pt x="8598154" y="5842"/>
                    <a:pt x="8217662" y="0"/>
                  </a:cubicBezTo>
                  <a:close/>
                </a:path>
              </a:pathLst>
            </a:custGeom>
            <a:blipFill>
              <a:blip r:embed="rId6"/>
              <a:stretch>
                <a:fillRect l="0" t="0" r="1" b="0"/>
              </a:stretch>
            </a:blipFill>
          </p:spPr>
        </p:sp>
      </p:grpSp>
      <p:sp>
        <p:nvSpPr>
          <p:cNvPr name="Freeform 7" id="7"/>
          <p:cNvSpPr/>
          <p:nvPr/>
        </p:nvSpPr>
        <p:spPr>
          <a:xfrm flipH="false" flipV="false" rot="0">
            <a:off x="2103120" y="6220978"/>
            <a:ext cx="7552182" cy="637022"/>
          </a:xfrm>
          <a:custGeom>
            <a:avLst/>
            <a:gdLst/>
            <a:ahLst/>
            <a:cxnLst/>
            <a:rect r="r" b="b" t="t" l="l"/>
            <a:pathLst>
              <a:path h="637022" w="7552182">
                <a:moveTo>
                  <a:pt x="0" y="0"/>
                </a:moveTo>
                <a:lnTo>
                  <a:pt x="7552182" y="0"/>
                </a:lnTo>
                <a:lnTo>
                  <a:pt x="7552182" y="637022"/>
                </a:lnTo>
                <a:lnTo>
                  <a:pt x="0" y="637022"/>
                </a:lnTo>
                <a:lnTo>
                  <a:pt x="0" y="0"/>
                </a:lnTo>
                <a:close/>
              </a:path>
            </a:pathLst>
          </a:custGeom>
          <a:blipFill>
            <a:blip r:embed="rId7"/>
            <a:stretch>
              <a:fillRect l="0" t="0" r="0" b="-3470"/>
            </a:stretch>
          </a:blipFill>
        </p:spPr>
      </p:sp>
      <p:sp>
        <p:nvSpPr>
          <p:cNvPr name="TextBox 8" id="8"/>
          <p:cNvSpPr txBox="true"/>
          <p:nvPr/>
        </p:nvSpPr>
        <p:spPr>
          <a:xfrm rot="0">
            <a:off x="2299459" y="6289958"/>
            <a:ext cx="7279319" cy="401869"/>
          </a:xfrm>
          <a:prstGeom prst="rect">
            <a:avLst/>
          </a:prstGeom>
        </p:spPr>
        <p:txBody>
          <a:bodyPr anchor="t" rtlCol="false" tIns="0" lIns="0" bIns="0" rIns="0">
            <a:spAutoFit/>
          </a:bodyPr>
          <a:lstStyle/>
          <a:p>
            <a:pPr algn="l">
              <a:lnSpc>
                <a:spcPts val="3359"/>
              </a:lnSpc>
            </a:pPr>
            <a:r>
              <a:rPr lang="en-US" b="true" sz="2400">
                <a:solidFill>
                  <a:srgbClr val="00EC38"/>
                </a:solidFill>
                <a:latin typeface="Montserrat Bold"/>
                <a:ea typeface="Montserrat Bold"/>
                <a:cs typeface="Montserrat Bold"/>
                <a:sym typeface="Montserrat Bold"/>
              </a:rPr>
              <a:t>Learning pyramid and humanizing education</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2192000" cy="6858000"/>
          </a:xfrm>
          <a:custGeom>
            <a:avLst/>
            <a:gdLst/>
            <a:ahLst/>
            <a:cxnLst/>
            <a:rect r="r" b="b" t="t" l="l"/>
            <a:pathLst>
              <a:path h="6858000" w="12192000">
                <a:moveTo>
                  <a:pt x="0" y="0"/>
                </a:moveTo>
                <a:lnTo>
                  <a:pt x="12192000" y="0"/>
                </a:lnTo>
                <a:lnTo>
                  <a:pt x="12192000" y="6858000"/>
                </a:lnTo>
                <a:lnTo>
                  <a:pt x="0" y="6858000"/>
                </a:lnTo>
                <a:lnTo>
                  <a:pt x="0" y="0"/>
                </a:lnTo>
                <a:close/>
              </a:path>
            </a:pathLst>
          </a:custGeom>
          <a:blipFill>
            <a:blip r:embed="rId2"/>
            <a:stretch>
              <a:fillRect l="0" t="0" r="0" b="0"/>
            </a:stretch>
          </a:blipFill>
        </p:spPr>
      </p:sp>
      <p:sp>
        <p:nvSpPr>
          <p:cNvPr name="Freeform 3" id="3"/>
          <p:cNvSpPr/>
          <p:nvPr/>
        </p:nvSpPr>
        <p:spPr>
          <a:xfrm flipH="false" flipV="false" rot="0">
            <a:off x="7882004" y="1453963"/>
            <a:ext cx="683066" cy="683066"/>
          </a:xfrm>
          <a:custGeom>
            <a:avLst/>
            <a:gdLst/>
            <a:ahLst/>
            <a:cxnLst/>
            <a:rect r="r" b="b" t="t" l="l"/>
            <a:pathLst>
              <a:path h="683066" w="683066">
                <a:moveTo>
                  <a:pt x="0" y="0"/>
                </a:moveTo>
                <a:lnTo>
                  <a:pt x="683066" y="0"/>
                </a:lnTo>
                <a:lnTo>
                  <a:pt x="683066" y="683066"/>
                </a:lnTo>
                <a:lnTo>
                  <a:pt x="0" y="68306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6179439" y="2343598"/>
            <a:ext cx="2505837" cy="3268408"/>
          </a:xfrm>
          <a:custGeom>
            <a:avLst/>
            <a:gdLst/>
            <a:ahLst/>
            <a:cxnLst/>
            <a:rect r="r" b="b" t="t" l="l"/>
            <a:pathLst>
              <a:path h="3268408" w="2505837">
                <a:moveTo>
                  <a:pt x="0" y="0"/>
                </a:moveTo>
                <a:lnTo>
                  <a:pt x="2505837" y="0"/>
                </a:lnTo>
                <a:lnTo>
                  <a:pt x="2505837" y="3268408"/>
                </a:lnTo>
                <a:lnTo>
                  <a:pt x="0" y="326840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9530458" y="532448"/>
            <a:ext cx="683066" cy="683066"/>
          </a:xfrm>
          <a:custGeom>
            <a:avLst/>
            <a:gdLst/>
            <a:ahLst/>
            <a:cxnLst/>
            <a:rect r="r" b="b" t="t" l="l"/>
            <a:pathLst>
              <a:path h="683066" w="683066">
                <a:moveTo>
                  <a:pt x="0" y="0"/>
                </a:moveTo>
                <a:lnTo>
                  <a:pt x="683066" y="0"/>
                </a:lnTo>
                <a:lnTo>
                  <a:pt x="683066" y="683066"/>
                </a:lnTo>
                <a:lnTo>
                  <a:pt x="0" y="68306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6" id="6"/>
          <p:cNvSpPr txBox="true"/>
          <p:nvPr/>
        </p:nvSpPr>
        <p:spPr>
          <a:xfrm rot="0">
            <a:off x="6402067" y="3513734"/>
            <a:ext cx="258661" cy="326736"/>
          </a:xfrm>
          <a:prstGeom prst="rect">
            <a:avLst/>
          </a:prstGeom>
        </p:spPr>
        <p:txBody>
          <a:bodyPr anchor="t" rtlCol="false" tIns="0" lIns="0" bIns="0" rIns="0">
            <a:spAutoFit/>
          </a:bodyPr>
          <a:lstStyle/>
          <a:p>
            <a:pPr algn="l">
              <a:lnSpc>
                <a:spcPts val="2520"/>
              </a:lnSpc>
            </a:pPr>
            <a:r>
              <a:rPr lang="en-US" b="true" sz="1800">
                <a:solidFill>
                  <a:srgbClr val="FFFFFF"/>
                </a:solidFill>
                <a:latin typeface="Arial Bold"/>
                <a:ea typeface="Arial Bold"/>
                <a:cs typeface="Arial Bold"/>
                <a:sym typeface="Arial Bold"/>
              </a:rPr>
              <a:t>04</a:t>
            </a:r>
          </a:p>
        </p:txBody>
      </p:sp>
      <p:sp>
        <p:nvSpPr>
          <p:cNvPr name="TextBox 7" id="7"/>
          <p:cNvSpPr txBox="true"/>
          <p:nvPr/>
        </p:nvSpPr>
        <p:spPr>
          <a:xfrm rot="0">
            <a:off x="6316085" y="4552007"/>
            <a:ext cx="57474" cy="153305"/>
          </a:xfrm>
          <a:prstGeom prst="rect">
            <a:avLst/>
          </a:prstGeom>
        </p:spPr>
        <p:txBody>
          <a:bodyPr anchor="t" rtlCol="false" tIns="0" lIns="0" bIns="0" rIns="0">
            <a:spAutoFit/>
          </a:bodyPr>
          <a:lstStyle/>
          <a:p>
            <a:pPr algn="l">
              <a:lnSpc>
                <a:spcPts val="895"/>
              </a:lnSpc>
            </a:pPr>
            <a:r>
              <a:rPr lang="en-US" sz="1596">
                <a:solidFill>
                  <a:srgbClr val="FFFF00"/>
                </a:solidFill>
                <a:latin typeface="Arial"/>
                <a:ea typeface="Arial"/>
                <a:cs typeface="Arial"/>
                <a:sym typeface="Arial"/>
              </a:rPr>
              <a:t> </a:t>
            </a:r>
          </a:p>
        </p:txBody>
      </p:sp>
      <p:sp>
        <p:nvSpPr>
          <p:cNvPr name="TextBox 8" id="8"/>
          <p:cNvSpPr txBox="true"/>
          <p:nvPr/>
        </p:nvSpPr>
        <p:spPr>
          <a:xfrm rot="0">
            <a:off x="6474209" y="4659906"/>
            <a:ext cx="258661" cy="183861"/>
          </a:xfrm>
          <a:prstGeom prst="rect">
            <a:avLst/>
          </a:prstGeom>
        </p:spPr>
        <p:txBody>
          <a:bodyPr anchor="t" rtlCol="false" tIns="0" lIns="0" bIns="0" rIns="0">
            <a:spAutoFit/>
          </a:bodyPr>
          <a:lstStyle/>
          <a:p>
            <a:pPr algn="l">
              <a:lnSpc>
                <a:spcPts val="1009"/>
              </a:lnSpc>
            </a:pPr>
            <a:r>
              <a:rPr lang="en-US" b="true" sz="1800">
                <a:solidFill>
                  <a:srgbClr val="FFFFFF"/>
                </a:solidFill>
                <a:latin typeface="Arial Bold"/>
                <a:ea typeface="Arial Bold"/>
                <a:cs typeface="Arial Bold"/>
                <a:sym typeface="Arial Bold"/>
              </a:rPr>
              <a:t>05</a:t>
            </a:r>
          </a:p>
        </p:txBody>
      </p:sp>
      <p:sp>
        <p:nvSpPr>
          <p:cNvPr name="TextBox 9" id="9"/>
          <p:cNvSpPr txBox="true"/>
          <p:nvPr/>
        </p:nvSpPr>
        <p:spPr>
          <a:xfrm rot="0">
            <a:off x="6326848" y="4795561"/>
            <a:ext cx="57560" cy="153667"/>
          </a:xfrm>
          <a:prstGeom prst="rect">
            <a:avLst/>
          </a:prstGeom>
        </p:spPr>
        <p:txBody>
          <a:bodyPr anchor="t" rtlCol="false" tIns="0" lIns="0" bIns="0" rIns="0">
            <a:spAutoFit/>
          </a:bodyPr>
          <a:lstStyle/>
          <a:p>
            <a:pPr algn="l">
              <a:lnSpc>
                <a:spcPts val="896"/>
              </a:lnSpc>
            </a:pPr>
            <a:r>
              <a:rPr lang="en-US" sz="1598">
                <a:solidFill>
                  <a:srgbClr val="FFFF00"/>
                </a:solidFill>
                <a:latin typeface="Arial"/>
                <a:ea typeface="Arial"/>
                <a:cs typeface="Arial"/>
                <a:sym typeface="Arial"/>
              </a:rPr>
              <a:t> </a:t>
            </a:r>
          </a:p>
        </p:txBody>
      </p:sp>
      <p:sp>
        <p:nvSpPr>
          <p:cNvPr name="TextBox 10" id="10"/>
          <p:cNvSpPr txBox="true"/>
          <p:nvPr/>
        </p:nvSpPr>
        <p:spPr>
          <a:xfrm rot="0">
            <a:off x="6757673" y="2480710"/>
            <a:ext cx="258670" cy="326736"/>
          </a:xfrm>
          <a:prstGeom prst="rect">
            <a:avLst/>
          </a:prstGeom>
        </p:spPr>
        <p:txBody>
          <a:bodyPr anchor="t" rtlCol="false" tIns="0" lIns="0" bIns="0" rIns="0">
            <a:spAutoFit/>
          </a:bodyPr>
          <a:lstStyle/>
          <a:p>
            <a:pPr algn="l">
              <a:lnSpc>
                <a:spcPts val="2520"/>
              </a:lnSpc>
            </a:pPr>
            <a:r>
              <a:rPr lang="en-US" b="true" sz="1800">
                <a:solidFill>
                  <a:srgbClr val="FFFFFF"/>
                </a:solidFill>
                <a:latin typeface="Arial Bold"/>
                <a:ea typeface="Arial Bold"/>
                <a:cs typeface="Arial Bold"/>
                <a:sym typeface="Arial Bold"/>
              </a:rPr>
              <a:t>03</a:t>
            </a:r>
          </a:p>
        </p:txBody>
      </p:sp>
      <p:sp>
        <p:nvSpPr>
          <p:cNvPr name="TextBox 11" id="11"/>
          <p:cNvSpPr txBox="true"/>
          <p:nvPr/>
        </p:nvSpPr>
        <p:spPr>
          <a:xfrm rot="0">
            <a:off x="8097269" y="1589170"/>
            <a:ext cx="258670" cy="326736"/>
          </a:xfrm>
          <a:prstGeom prst="rect">
            <a:avLst/>
          </a:prstGeom>
        </p:spPr>
        <p:txBody>
          <a:bodyPr anchor="t" rtlCol="false" tIns="0" lIns="0" bIns="0" rIns="0">
            <a:spAutoFit/>
          </a:bodyPr>
          <a:lstStyle/>
          <a:p>
            <a:pPr algn="l">
              <a:lnSpc>
                <a:spcPts val="2520"/>
              </a:lnSpc>
            </a:pPr>
            <a:r>
              <a:rPr lang="en-US" b="true" sz="1800">
                <a:solidFill>
                  <a:srgbClr val="FFFFFF"/>
                </a:solidFill>
                <a:latin typeface="Arial Bold"/>
                <a:ea typeface="Arial Bold"/>
                <a:cs typeface="Arial Bold"/>
                <a:sym typeface="Arial Bold"/>
              </a:rPr>
              <a:t>02</a:t>
            </a:r>
          </a:p>
        </p:txBody>
      </p:sp>
      <p:sp>
        <p:nvSpPr>
          <p:cNvPr name="TextBox 12" id="12"/>
          <p:cNvSpPr txBox="true"/>
          <p:nvPr/>
        </p:nvSpPr>
        <p:spPr>
          <a:xfrm rot="0">
            <a:off x="9741408" y="686076"/>
            <a:ext cx="258670" cy="326736"/>
          </a:xfrm>
          <a:prstGeom prst="rect">
            <a:avLst/>
          </a:prstGeom>
        </p:spPr>
        <p:txBody>
          <a:bodyPr anchor="t" rtlCol="false" tIns="0" lIns="0" bIns="0" rIns="0">
            <a:spAutoFit/>
          </a:bodyPr>
          <a:lstStyle/>
          <a:p>
            <a:pPr algn="l">
              <a:lnSpc>
                <a:spcPts val="2520"/>
              </a:lnSpc>
            </a:pPr>
            <a:r>
              <a:rPr lang="en-US" b="true" sz="1800">
                <a:solidFill>
                  <a:srgbClr val="FFFFFF"/>
                </a:solidFill>
                <a:latin typeface="Arial Bold"/>
                <a:ea typeface="Arial Bold"/>
                <a:cs typeface="Arial Bold"/>
                <a:sym typeface="Arial Bold"/>
              </a:rPr>
              <a:t>01</a:t>
            </a:r>
          </a:p>
        </p:txBody>
      </p:sp>
      <p:sp>
        <p:nvSpPr>
          <p:cNvPr name="TextBox 13" id="13"/>
          <p:cNvSpPr txBox="true"/>
          <p:nvPr/>
        </p:nvSpPr>
        <p:spPr>
          <a:xfrm rot="0">
            <a:off x="587045" y="3336874"/>
            <a:ext cx="5684358" cy="501920"/>
          </a:xfrm>
          <a:prstGeom prst="rect">
            <a:avLst/>
          </a:prstGeom>
        </p:spPr>
        <p:txBody>
          <a:bodyPr anchor="t" rtlCol="false" tIns="0" lIns="0" bIns="0" rIns="0">
            <a:spAutoFit/>
          </a:bodyPr>
          <a:lstStyle/>
          <a:p>
            <a:pPr algn="r">
              <a:lnSpc>
                <a:spcPts val="1919"/>
              </a:lnSpc>
            </a:pPr>
            <a:r>
              <a:rPr lang="en-US" sz="1596" spc="1">
                <a:solidFill>
                  <a:srgbClr val="FFFFFF"/>
                </a:solidFill>
                <a:latin typeface="Arial"/>
                <a:ea typeface="Arial"/>
                <a:cs typeface="Arial"/>
                <a:sym typeface="Arial"/>
              </a:rPr>
              <a:t>concentrating on the holistic development of students' social, emotional, and intellectual capacities, not solely on academic </a:t>
            </a:r>
          </a:p>
        </p:txBody>
      </p:sp>
      <p:sp>
        <p:nvSpPr>
          <p:cNvPr name="TextBox 14" id="14"/>
          <p:cNvSpPr txBox="true"/>
          <p:nvPr/>
        </p:nvSpPr>
        <p:spPr>
          <a:xfrm rot="0">
            <a:off x="649834" y="4447232"/>
            <a:ext cx="5779580" cy="258080"/>
          </a:xfrm>
          <a:prstGeom prst="rect">
            <a:avLst/>
          </a:prstGeom>
        </p:spPr>
        <p:txBody>
          <a:bodyPr anchor="t" rtlCol="false" tIns="0" lIns="0" bIns="0" rIns="0">
            <a:spAutoFit/>
          </a:bodyPr>
          <a:lstStyle/>
          <a:p>
            <a:pPr algn="l">
              <a:lnSpc>
                <a:spcPts val="1916"/>
              </a:lnSpc>
            </a:pPr>
            <a:r>
              <a:rPr lang="en-US" sz="1596" spc="1">
                <a:solidFill>
                  <a:srgbClr val="FFFF00"/>
                </a:solidFill>
                <a:latin typeface="Arial"/>
                <a:ea typeface="Arial"/>
                <a:cs typeface="Arial"/>
                <a:sym typeface="Arial"/>
              </a:rPr>
              <a:t>employing authentic learning that are relevant, meaningful, and</a:t>
            </a:r>
          </a:p>
        </p:txBody>
      </p:sp>
      <p:sp>
        <p:nvSpPr>
          <p:cNvPr name="TextBox 15" id="15"/>
          <p:cNvSpPr txBox="true"/>
          <p:nvPr/>
        </p:nvSpPr>
        <p:spPr>
          <a:xfrm rot="0">
            <a:off x="1690392" y="4690786"/>
            <a:ext cx="57560" cy="258442"/>
          </a:xfrm>
          <a:prstGeom prst="rect">
            <a:avLst/>
          </a:prstGeom>
        </p:spPr>
        <p:txBody>
          <a:bodyPr anchor="t" rtlCol="false" tIns="0" lIns="0" bIns="0" rIns="0">
            <a:spAutoFit/>
          </a:bodyPr>
          <a:lstStyle/>
          <a:p>
            <a:pPr algn="l">
              <a:lnSpc>
                <a:spcPts val="1919"/>
              </a:lnSpc>
            </a:pPr>
            <a:r>
              <a:rPr lang="en-US" sz="1598">
                <a:solidFill>
                  <a:srgbClr val="FFFF00"/>
                </a:solidFill>
                <a:latin typeface="Arial"/>
                <a:ea typeface="Arial"/>
                <a:cs typeface="Arial"/>
                <a:sym typeface="Arial"/>
              </a:rPr>
              <a:t> </a:t>
            </a:r>
          </a:p>
        </p:txBody>
      </p:sp>
      <p:sp>
        <p:nvSpPr>
          <p:cNvPr name="TextBox 16" id="16"/>
          <p:cNvSpPr txBox="true"/>
          <p:nvPr/>
        </p:nvSpPr>
        <p:spPr>
          <a:xfrm rot="0">
            <a:off x="605333" y="2407739"/>
            <a:ext cx="6104153" cy="258080"/>
          </a:xfrm>
          <a:prstGeom prst="rect">
            <a:avLst/>
          </a:prstGeom>
        </p:spPr>
        <p:txBody>
          <a:bodyPr anchor="t" rtlCol="false" tIns="0" lIns="0" bIns="0" rIns="0">
            <a:spAutoFit/>
          </a:bodyPr>
          <a:lstStyle/>
          <a:p>
            <a:pPr algn="l">
              <a:lnSpc>
                <a:spcPts val="1919"/>
              </a:lnSpc>
            </a:pPr>
            <a:r>
              <a:rPr lang="en-US" sz="1596">
                <a:solidFill>
                  <a:srgbClr val="66FFFF"/>
                </a:solidFill>
                <a:latin typeface="Arial"/>
                <a:ea typeface="Arial"/>
                <a:cs typeface="Arial"/>
                <a:sym typeface="Arial"/>
              </a:rPr>
              <a:t>applying inclusivity and equity in dealing with the students’ diverse </a:t>
            </a:r>
          </a:p>
        </p:txBody>
      </p:sp>
      <p:sp>
        <p:nvSpPr>
          <p:cNvPr name="TextBox 17" id="17"/>
          <p:cNvSpPr txBox="true"/>
          <p:nvPr/>
        </p:nvSpPr>
        <p:spPr>
          <a:xfrm rot="0">
            <a:off x="785165" y="2651579"/>
            <a:ext cx="5860418" cy="258080"/>
          </a:xfrm>
          <a:prstGeom prst="rect">
            <a:avLst/>
          </a:prstGeom>
        </p:spPr>
        <p:txBody>
          <a:bodyPr anchor="t" rtlCol="false" tIns="0" lIns="0" bIns="0" rIns="0">
            <a:spAutoFit/>
          </a:bodyPr>
          <a:lstStyle/>
          <a:p>
            <a:pPr algn="l">
              <a:lnSpc>
                <a:spcPts val="1919"/>
              </a:lnSpc>
            </a:pPr>
            <a:r>
              <a:rPr lang="en-US" sz="1596" spc="1">
                <a:solidFill>
                  <a:srgbClr val="66FFFF"/>
                </a:solidFill>
                <a:latin typeface="Arial"/>
                <a:ea typeface="Arial"/>
                <a:cs typeface="Arial"/>
                <a:sym typeface="Arial"/>
              </a:rPr>
              <a:t>needs &amp; challenges to promote a more equitable learning space</a:t>
            </a:r>
          </a:p>
        </p:txBody>
      </p:sp>
      <p:sp>
        <p:nvSpPr>
          <p:cNvPr name="TextBox 18" id="18"/>
          <p:cNvSpPr txBox="true"/>
          <p:nvPr/>
        </p:nvSpPr>
        <p:spPr>
          <a:xfrm rot="0">
            <a:off x="609600" y="1503121"/>
            <a:ext cx="7462476" cy="258080"/>
          </a:xfrm>
          <a:prstGeom prst="rect">
            <a:avLst/>
          </a:prstGeom>
        </p:spPr>
        <p:txBody>
          <a:bodyPr anchor="t" rtlCol="false" tIns="0" lIns="0" bIns="0" rIns="0">
            <a:spAutoFit/>
          </a:bodyPr>
          <a:lstStyle/>
          <a:p>
            <a:pPr algn="l">
              <a:lnSpc>
                <a:spcPts val="1919"/>
              </a:lnSpc>
            </a:pPr>
            <a:r>
              <a:rPr lang="en-US" sz="1596" spc="1">
                <a:solidFill>
                  <a:srgbClr val="FFE699"/>
                </a:solidFill>
                <a:latin typeface="Arial"/>
                <a:ea typeface="Arial"/>
                <a:cs typeface="Arial"/>
                <a:sym typeface="Arial"/>
              </a:rPr>
              <a:t>recognizing students' emotional and social well-being for creating an atmosphere </a:t>
            </a:r>
          </a:p>
        </p:txBody>
      </p:sp>
      <p:sp>
        <p:nvSpPr>
          <p:cNvPr name="TextBox 19" id="19"/>
          <p:cNvSpPr txBox="true"/>
          <p:nvPr/>
        </p:nvSpPr>
        <p:spPr>
          <a:xfrm rot="0">
            <a:off x="3540509" y="1746961"/>
            <a:ext cx="4414028" cy="258080"/>
          </a:xfrm>
          <a:prstGeom prst="rect">
            <a:avLst/>
          </a:prstGeom>
        </p:spPr>
        <p:txBody>
          <a:bodyPr anchor="t" rtlCol="false" tIns="0" lIns="0" bIns="0" rIns="0">
            <a:spAutoFit/>
          </a:bodyPr>
          <a:lstStyle/>
          <a:p>
            <a:pPr algn="l">
              <a:lnSpc>
                <a:spcPts val="1919"/>
              </a:lnSpc>
            </a:pPr>
            <a:r>
              <a:rPr lang="en-US" sz="1596" spc="1">
                <a:solidFill>
                  <a:srgbClr val="FFE699"/>
                </a:solidFill>
                <a:latin typeface="Arial"/>
                <a:ea typeface="Arial"/>
                <a:cs typeface="Arial"/>
                <a:sym typeface="Arial"/>
              </a:rPr>
              <a:t>where students feel safe, supported, and valued</a:t>
            </a:r>
          </a:p>
        </p:txBody>
      </p:sp>
      <p:sp>
        <p:nvSpPr>
          <p:cNvPr name="TextBox 20" id="20"/>
          <p:cNvSpPr txBox="true"/>
          <p:nvPr/>
        </p:nvSpPr>
        <p:spPr>
          <a:xfrm rot="0">
            <a:off x="631241" y="5472246"/>
            <a:ext cx="7678960" cy="745760"/>
          </a:xfrm>
          <a:prstGeom prst="rect">
            <a:avLst/>
          </a:prstGeom>
        </p:spPr>
        <p:txBody>
          <a:bodyPr anchor="t" rtlCol="false" tIns="0" lIns="0" bIns="0" rIns="0">
            <a:spAutoFit/>
          </a:bodyPr>
          <a:lstStyle/>
          <a:p>
            <a:pPr algn="r">
              <a:lnSpc>
                <a:spcPts val="1919"/>
              </a:lnSpc>
            </a:pPr>
            <a:r>
              <a:rPr lang="en-US" sz="1596" spc="1">
                <a:solidFill>
                  <a:srgbClr val="FFFFFF"/>
                </a:solidFill>
                <a:latin typeface="Arial"/>
                <a:ea typeface="Arial"/>
                <a:cs typeface="Arial"/>
                <a:sym typeface="Arial"/>
              </a:rPr>
              <a:t>Benefits of Humanizing Education: 1) Increased Student Engagement and Motivation; 2) Improved Academic Performance: 3) Development of Essential Life Skills: 4) Positive School Culture: 5) </a:t>
            </a:r>
          </a:p>
        </p:txBody>
      </p:sp>
      <p:sp>
        <p:nvSpPr>
          <p:cNvPr name="TextBox 21" id="21"/>
          <p:cNvSpPr txBox="true"/>
          <p:nvPr/>
        </p:nvSpPr>
        <p:spPr>
          <a:xfrm rot="0">
            <a:off x="6467218" y="6203766"/>
            <a:ext cx="1670590" cy="258080"/>
          </a:xfrm>
          <a:prstGeom prst="rect">
            <a:avLst/>
          </a:prstGeom>
        </p:spPr>
        <p:txBody>
          <a:bodyPr anchor="t" rtlCol="false" tIns="0" lIns="0" bIns="0" rIns="0">
            <a:spAutoFit/>
          </a:bodyPr>
          <a:lstStyle/>
          <a:p>
            <a:pPr algn="l">
              <a:lnSpc>
                <a:spcPts val="1919"/>
              </a:lnSpc>
            </a:pPr>
            <a:r>
              <a:rPr lang="en-US" sz="1596">
                <a:solidFill>
                  <a:srgbClr val="FFFFFF"/>
                </a:solidFill>
                <a:latin typeface="Arial"/>
                <a:ea typeface="Arial"/>
                <a:cs typeface="Arial"/>
                <a:sym typeface="Arial"/>
              </a:rPr>
              <a:t>Long-Term Impact</a:t>
            </a:r>
          </a:p>
        </p:txBody>
      </p:sp>
      <p:sp>
        <p:nvSpPr>
          <p:cNvPr name="TextBox 22" id="22"/>
          <p:cNvSpPr txBox="true"/>
          <p:nvPr/>
        </p:nvSpPr>
        <p:spPr>
          <a:xfrm rot="0">
            <a:off x="3899278" y="589321"/>
            <a:ext cx="57560" cy="258442"/>
          </a:xfrm>
          <a:prstGeom prst="rect">
            <a:avLst/>
          </a:prstGeom>
        </p:spPr>
        <p:txBody>
          <a:bodyPr anchor="t" rtlCol="false" tIns="0" lIns="0" bIns="0" rIns="0">
            <a:spAutoFit/>
          </a:bodyPr>
          <a:lstStyle/>
          <a:p>
            <a:pPr algn="l">
              <a:lnSpc>
                <a:spcPts val="1926"/>
              </a:lnSpc>
            </a:pPr>
            <a:r>
              <a:rPr lang="en-US" sz="1598">
                <a:solidFill>
                  <a:srgbClr val="00EC38"/>
                </a:solidFill>
                <a:latin typeface="Arial"/>
                <a:ea typeface="Arial"/>
                <a:cs typeface="Arial"/>
                <a:sym typeface="Arial"/>
              </a:rPr>
              <a:t> </a:t>
            </a:r>
          </a:p>
        </p:txBody>
      </p:sp>
      <p:sp>
        <p:nvSpPr>
          <p:cNvPr name="TextBox 23" id="23"/>
          <p:cNvSpPr txBox="true"/>
          <p:nvPr/>
        </p:nvSpPr>
        <p:spPr>
          <a:xfrm rot="0">
            <a:off x="3996566" y="833828"/>
            <a:ext cx="5579040" cy="258080"/>
          </a:xfrm>
          <a:prstGeom prst="rect">
            <a:avLst/>
          </a:prstGeom>
        </p:spPr>
        <p:txBody>
          <a:bodyPr anchor="t" rtlCol="false" tIns="0" lIns="0" bIns="0" rIns="0">
            <a:spAutoFit/>
          </a:bodyPr>
          <a:lstStyle/>
          <a:p>
            <a:pPr algn="l">
              <a:lnSpc>
                <a:spcPts val="1923"/>
              </a:lnSpc>
            </a:pPr>
            <a:r>
              <a:rPr lang="en-US" sz="1596" spc="1">
                <a:solidFill>
                  <a:srgbClr val="00EC38"/>
                </a:solidFill>
                <a:latin typeface="Arial"/>
                <a:ea typeface="Arial"/>
                <a:cs typeface="Arial"/>
                <a:sym typeface="Arial"/>
              </a:rPr>
              <a:t>teachers and students, based on trust, respect, and empathy</a:t>
            </a:r>
          </a:p>
        </p:txBody>
      </p:sp>
      <p:sp>
        <p:nvSpPr>
          <p:cNvPr name="TextBox 24" id="24"/>
          <p:cNvSpPr txBox="true"/>
          <p:nvPr/>
        </p:nvSpPr>
        <p:spPr>
          <a:xfrm rot="0">
            <a:off x="4955410" y="3795693"/>
            <a:ext cx="1174633" cy="287017"/>
          </a:xfrm>
          <a:prstGeom prst="rect">
            <a:avLst/>
          </a:prstGeom>
        </p:spPr>
        <p:txBody>
          <a:bodyPr anchor="t" rtlCol="false" tIns="0" lIns="0" bIns="0" rIns="0">
            <a:spAutoFit/>
          </a:bodyPr>
          <a:lstStyle/>
          <a:p>
            <a:pPr algn="l">
              <a:lnSpc>
                <a:spcPts val="2237"/>
              </a:lnSpc>
            </a:pPr>
            <a:r>
              <a:rPr lang="en-US" sz="1598">
                <a:solidFill>
                  <a:srgbClr val="FFFFFF"/>
                </a:solidFill>
                <a:latin typeface="Arial"/>
                <a:ea typeface="Arial"/>
                <a:cs typeface="Arial"/>
                <a:sym typeface="Arial"/>
              </a:rPr>
              <a:t>achievement</a:t>
            </a:r>
          </a:p>
        </p:txBody>
      </p:sp>
      <p:sp>
        <p:nvSpPr>
          <p:cNvPr name="TextBox 25" id="25"/>
          <p:cNvSpPr txBox="true"/>
          <p:nvPr/>
        </p:nvSpPr>
        <p:spPr>
          <a:xfrm rot="0">
            <a:off x="854050" y="4662211"/>
            <a:ext cx="5581221" cy="287017"/>
          </a:xfrm>
          <a:prstGeom prst="rect">
            <a:avLst/>
          </a:prstGeom>
        </p:spPr>
        <p:txBody>
          <a:bodyPr anchor="t" rtlCol="false" tIns="0" lIns="0" bIns="0" rIns="0">
            <a:spAutoFit/>
          </a:bodyPr>
          <a:lstStyle/>
          <a:p>
            <a:pPr algn="l">
              <a:lnSpc>
                <a:spcPts val="2237"/>
              </a:lnSpc>
            </a:pPr>
            <a:r>
              <a:rPr lang="en-US" sz="1598" spc="1">
                <a:solidFill>
                  <a:srgbClr val="FFFF00"/>
                </a:solidFill>
                <a:latin typeface="Arial"/>
                <a:ea typeface="Arial"/>
                <a:cs typeface="Arial"/>
                <a:sym typeface="Arial"/>
              </a:rPr>
              <a:t>engagingthat</a:t>
            </a:r>
            <a:r>
              <a:rPr lang="en-US" sz="1598" spc="1">
                <a:solidFill>
                  <a:srgbClr val="FFFFFF"/>
                </a:solidFill>
                <a:latin typeface="Arial"/>
                <a:ea typeface="Arial"/>
                <a:cs typeface="Arial"/>
                <a:sym typeface="Arial"/>
              </a:rPr>
              <a:t> </a:t>
            </a:r>
            <a:r>
              <a:rPr lang="en-US" sz="1598" spc="1">
                <a:solidFill>
                  <a:srgbClr val="FFFF00"/>
                </a:solidFill>
                <a:latin typeface="Arial"/>
                <a:ea typeface="Arial"/>
                <a:cs typeface="Arial"/>
                <a:sym typeface="Arial"/>
              </a:rPr>
              <a:t>connect</a:t>
            </a:r>
            <a:r>
              <a:rPr lang="en-US" sz="1598" spc="1">
                <a:solidFill>
                  <a:srgbClr val="FFFFFF"/>
                </a:solidFill>
                <a:latin typeface="Arial"/>
                <a:ea typeface="Arial"/>
                <a:cs typeface="Arial"/>
                <a:sym typeface="Arial"/>
              </a:rPr>
              <a:t> </a:t>
            </a:r>
            <a:r>
              <a:rPr lang="en-US" sz="1598" spc="1">
                <a:solidFill>
                  <a:srgbClr val="FFFF00"/>
                </a:solidFill>
                <a:latin typeface="Arial"/>
                <a:ea typeface="Arial"/>
                <a:cs typeface="Arial"/>
                <a:sym typeface="Arial"/>
              </a:rPr>
              <a:t>learningto</a:t>
            </a:r>
            <a:r>
              <a:rPr lang="en-US" sz="1598" spc="1">
                <a:solidFill>
                  <a:srgbClr val="FFFFFF"/>
                </a:solidFill>
                <a:latin typeface="Arial"/>
                <a:ea typeface="Arial"/>
                <a:cs typeface="Arial"/>
                <a:sym typeface="Arial"/>
              </a:rPr>
              <a:t> </a:t>
            </a:r>
            <a:r>
              <a:rPr lang="en-US" sz="1598" spc="1">
                <a:solidFill>
                  <a:srgbClr val="FFFF00"/>
                </a:solidFill>
                <a:latin typeface="Arial"/>
                <a:ea typeface="Arial"/>
                <a:cs typeface="Arial"/>
                <a:sym typeface="Arial"/>
              </a:rPr>
              <a:t>their</a:t>
            </a:r>
            <a:r>
              <a:rPr lang="en-US" sz="1598" spc="1">
                <a:solidFill>
                  <a:srgbClr val="FFFFFF"/>
                </a:solidFill>
                <a:latin typeface="Arial"/>
                <a:ea typeface="Arial"/>
                <a:cs typeface="Arial"/>
                <a:sym typeface="Arial"/>
              </a:rPr>
              <a:t> </a:t>
            </a:r>
            <a:r>
              <a:rPr lang="en-US" sz="1598" spc="1">
                <a:solidFill>
                  <a:srgbClr val="FFFF00"/>
                </a:solidFill>
                <a:latin typeface="Arial"/>
                <a:ea typeface="Arial"/>
                <a:cs typeface="Arial"/>
                <a:sym typeface="Arial"/>
              </a:rPr>
              <a:t>livesand</a:t>
            </a:r>
            <a:r>
              <a:rPr lang="en-US" sz="1598" spc="1">
                <a:solidFill>
                  <a:srgbClr val="FFFFFF"/>
                </a:solidFill>
                <a:latin typeface="Arial"/>
                <a:ea typeface="Arial"/>
                <a:cs typeface="Arial"/>
                <a:sym typeface="Arial"/>
              </a:rPr>
              <a:t> </a:t>
            </a:r>
            <a:r>
              <a:rPr lang="en-US" sz="1598" spc="1">
                <a:solidFill>
                  <a:srgbClr val="FFFF00"/>
                </a:solidFill>
                <a:latin typeface="Arial"/>
                <a:ea typeface="Arial"/>
                <a:cs typeface="Arial"/>
                <a:sym typeface="Arial"/>
              </a:rPr>
              <a:t>experiences</a:t>
            </a:r>
          </a:p>
        </p:txBody>
      </p:sp>
      <p:sp>
        <p:nvSpPr>
          <p:cNvPr name="TextBox 26" id="26"/>
          <p:cNvSpPr txBox="true"/>
          <p:nvPr/>
        </p:nvSpPr>
        <p:spPr>
          <a:xfrm rot="0">
            <a:off x="1053389" y="560746"/>
            <a:ext cx="8578234" cy="287017"/>
          </a:xfrm>
          <a:prstGeom prst="rect">
            <a:avLst/>
          </a:prstGeom>
        </p:spPr>
        <p:txBody>
          <a:bodyPr anchor="t" rtlCol="false" tIns="0" lIns="0" bIns="0" rIns="0">
            <a:spAutoFit/>
          </a:bodyPr>
          <a:lstStyle/>
          <a:p>
            <a:pPr algn="r">
              <a:lnSpc>
                <a:spcPts val="2237"/>
              </a:lnSpc>
            </a:pPr>
            <a:r>
              <a:rPr lang="en-US" sz="1598">
                <a:solidFill>
                  <a:srgbClr val="00EC38"/>
                </a:solidFill>
                <a:latin typeface="Arial"/>
                <a:ea typeface="Arial"/>
                <a:cs typeface="Arial"/>
                <a:sym typeface="Arial"/>
              </a:rPr>
              <a:t>focusing on the teacher-studentrelationshiptocultivatestrong,positiverelationshipsbetween</a:t>
            </a:r>
          </a:p>
        </p:txBody>
      </p:sp>
      <p:sp>
        <p:nvSpPr>
          <p:cNvPr name="TextBox 27" id="27"/>
          <p:cNvSpPr txBox="true"/>
          <p:nvPr/>
        </p:nvSpPr>
        <p:spPr>
          <a:xfrm rot="0">
            <a:off x="7460618" y="2777776"/>
            <a:ext cx="2710701" cy="782422"/>
          </a:xfrm>
          <a:prstGeom prst="rect">
            <a:avLst/>
          </a:prstGeom>
        </p:spPr>
        <p:txBody>
          <a:bodyPr anchor="t" rtlCol="false" tIns="0" lIns="0" bIns="0" rIns="0">
            <a:spAutoFit/>
          </a:bodyPr>
          <a:lstStyle/>
          <a:p>
            <a:pPr algn="l">
              <a:lnSpc>
                <a:spcPts val="3359"/>
              </a:lnSpc>
            </a:pPr>
            <a:r>
              <a:rPr lang="en-US" b="true" sz="2400">
                <a:solidFill>
                  <a:srgbClr val="CCFF99"/>
                </a:solidFill>
                <a:latin typeface="Arial Bold"/>
                <a:ea typeface="Arial Bold"/>
                <a:cs typeface="Arial Bold"/>
                <a:sym typeface="Arial Bold"/>
              </a:rPr>
              <a:t>On re/humanizing education</a:t>
            </a:r>
            <a:r>
              <a:rPr lang="en-US" b="true" sz="2400">
                <a:solidFill>
                  <a:srgbClr val="FFFFFF"/>
                </a:solidFill>
                <a:latin typeface="Arial Bold"/>
                <a:ea typeface="Arial Bold"/>
                <a:cs typeface="Arial Bold"/>
                <a:sym typeface="Arial Bold"/>
              </a:rPr>
              <a:t> </a:t>
            </a:r>
            <a:r>
              <a:rPr lang="en-US" b="true" sz="2400">
                <a:solidFill>
                  <a:srgbClr val="CCFF99"/>
                </a:solidFill>
                <a:latin typeface="Arial Bold"/>
                <a:ea typeface="Arial Bold"/>
                <a:cs typeface="Arial Bold"/>
                <a:sym typeface="Arial Bold"/>
              </a:rPr>
              <a:t>…</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2192000" cy="6858000"/>
          </a:xfrm>
          <a:custGeom>
            <a:avLst/>
            <a:gdLst/>
            <a:ahLst/>
            <a:cxnLst/>
            <a:rect r="r" b="b" t="t" l="l"/>
            <a:pathLst>
              <a:path h="6858000" w="12192000">
                <a:moveTo>
                  <a:pt x="0" y="0"/>
                </a:moveTo>
                <a:lnTo>
                  <a:pt x="12192000" y="0"/>
                </a:lnTo>
                <a:lnTo>
                  <a:pt x="12192000" y="6858000"/>
                </a:lnTo>
                <a:lnTo>
                  <a:pt x="0" y="6858000"/>
                </a:lnTo>
                <a:lnTo>
                  <a:pt x="0" y="0"/>
                </a:lnTo>
                <a:close/>
              </a:path>
            </a:pathLst>
          </a:custGeom>
          <a:blipFill>
            <a:blip r:embed="rId2"/>
            <a:stretch>
              <a:fillRect l="0" t="0" r="0" b="0"/>
            </a:stretch>
          </a:blipFill>
        </p:spPr>
      </p:sp>
      <p:sp>
        <p:nvSpPr>
          <p:cNvPr name="Freeform 3" id="3"/>
          <p:cNvSpPr/>
          <p:nvPr/>
        </p:nvSpPr>
        <p:spPr>
          <a:xfrm flipH="false" flipV="false" rot="0">
            <a:off x="77667" y="4293060"/>
            <a:ext cx="12036676" cy="2031368"/>
          </a:xfrm>
          <a:custGeom>
            <a:avLst/>
            <a:gdLst/>
            <a:ahLst/>
            <a:cxnLst/>
            <a:rect r="r" b="b" t="t" l="l"/>
            <a:pathLst>
              <a:path h="2031368" w="12036676">
                <a:moveTo>
                  <a:pt x="0" y="0"/>
                </a:moveTo>
                <a:lnTo>
                  <a:pt x="12036676" y="0"/>
                </a:lnTo>
                <a:lnTo>
                  <a:pt x="12036676" y="2031369"/>
                </a:lnTo>
                <a:lnTo>
                  <a:pt x="0" y="203136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69164" y="4328693"/>
            <a:ext cx="12092530" cy="1660569"/>
          </a:xfrm>
          <a:prstGeom prst="rect">
            <a:avLst/>
          </a:prstGeom>
        </p:spPr>
        <p:txBody>
          <a:bodyPr anchor="t" rtlCol="false" tIns="0" lIns="0" bIns="0" rIns="0">
            <a:spAutoFit/>
          </a:bodyPr>
          <a:lstStyle/>
          <a:p>
            <a:pPr algn="l">
              <a:lnSpc>
                <a:spcPts val="2160"/>
              </a:lnSpc>
            </a:pPr>
            <a:r>
              <a:rPr lang="en-US" sz="1800">
                <a:solidFill>
                  <a:srgbClr val="FFFF00"/>
                </a:solidFill>
                <a:latin typeface="Arial"/>
                <a:ea typeface="Arial"/>
                <a:cs typeface="Arial"/>
                <a:sym typeface="Arial"/>
              </a:rPr>
              <a:t>“All things are animate and, therefore, we are a relative of all things. If we really understood the Earth as our Mother, would we be so quick to enact rapacious extractions upon her body? If we understood the Water as our Cousin, would we continue to poison it and choke its pathways? And if we understood each person on the planet as our relative, would we not care for them as we care for, and are cared for, by our own nearest and dearest?” (Leroy Little Bear, 1999 in Lyle, 2022)</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2192000" cy="6858000"/>
          </a:xfrm>
          <a:custGeom>
            <a:avLst/>
            <a:gdLst/>
            <a:ahLst/>
            <a:cxnLst/>
            <a:rect r="r" b="b" t="t" l="l"/>
            <a:pathLst>
              <a:path h="6858000" w="12192000">
                <a:moveTo>
                  <a:pt x="0" y="0"/>
                </a:moveTo>
                <a:lnTo>
                  <a:pt x="12192000" y="0"/>
                </a:lnTo>
                <a:lnTo>
                  <a:pt x="12192000" y="6858000"/>
                </a:lnTo>
                <a:lnTo>
                  <a:pt x="0" y="6858000"/>
                </a:lnTo>
                <a:lnTo>
                  <a:pt x="0" y="0"/>
                </a:lnTo>
                <a:close/>
              </a:path>
            </a:pathLst>
          </a:custGeom>
          <a:blipFill>
            <a:blip r:embed="rId2"/>
            <a:stretch>
              <a:fillRect l="0" t="0" r="0" b="0"/>
            </a:stretch>
          </a:blipFill>
        </p:spPr>
      </p:sp>
      <p:sp>
        <p:nvSpPr>
          <p:cNvPr name="TextBox 3" id="3"/>
          <p:cNvSpPr txBox="true"/>
          <p:nvPr/>
        </p:nvSpPr>
        <p:spPr>
          <a:xfrm rot="0">
            <a:off x="7084819" y="4482141"/>
            <a:ext cx="2906258" cy="737949"/>
          </a:xfrm>
          <a:prstGeom prst="rect">
            <a:avLst/>
          </a:prstGeom>
        </p:spPr>
        <p:txBody>
          <a:bodyPr anchor="t" rtlCol="false" tIns="0" lIns="0" bIns="0" rIns="0">
            <a:spAutoFit/>
          </a:bodyPr>
          <a:lstStyle/>
          <a:p>
            <a:pPr algn="l">
              <a:lnSpc>
                <a:spcPts val="5755"/>
              </a:lnSpc>
            </a:pPr>
            <a:r>
              <a:rPr lang="en-US" sz="4800" spc="4">
                <a:solidFill>
                  <a:srgbClr val="FFFF00"/>
                </a:solidFill>
                <a:latin typeface="Arial"/>
                <a:ea typeface="Arial"/>
                <a:cs typeface="Arial"/>
                <a:sym typeface="Arial"/>
              </a:rPr>
              <a:t>Thank you</a:t>
            </a:r>
          </a:p>
        </p:txBody>
      </p:sp>
      <p:sp>
        <p:nvSpPr>
          <p:cNvPr name="TextBox 4" id="4"/>
          <p:cNvSpPr txBox="true"/>
          <p:nvPr/>
        </p:nvSpPr>
        <p:spPr>
          <a:xfrm rot="0">
            <a:off x="8282435" y="5213318"/>
            <a:ext cx="172945" cy="738311"/>
          </a:xfrm>
          <a:prstGeom prst="rect">
            <a:avLst/>
          </a:prstGeom>
        </p:spPr>
        <p:txBody>
          <a:bodyPr anchor="t" rtlCol="false" tIns="0" lIns="0" bIns="0" rIns="0">
            <a:spAutoFit/>
          </a:bodyPr>
          <a:lstStyle/>
          <a:p>
            <a:pPr algn="l">
              <a:lnSpc>
                <a:spcPts val="5758"/>
              </a:lnSpc>
            </a:pPr>
            <a:r>
              <a:rPr lang="en-US" sz="4802">
                <a:solidFill>
                  <a:srgbClr val="FFFF00"/>
                </a:solidFill>
                <a:latin typeface="Arial"/>
                <a:ea typeface="Arial"/>
                <a:cs typeface="Arial"/>
                <a:sym typeface="Arial"/>
              </a:rPr>
              <a:t> </a:t>
            </a:r>
          </a:p>
        </p:txBody>
      </p:sp>
      <p:sp>
        <p:nvSpPr>
          <p:cNvPr name="TextBox 5" id="5"/>
          <p:cNvSpPr txBox="true"/>
          <p:nvPr/>
        </p:nvSpPr>
        <p:spPr>
          <a:xfrm rot="0">
            <a:off x="5575678" y="5118068"/>
            <a:ext cx="5984005" cy="833561"/>
          </a:xfrm>
          <a:prstGeom prst="rect">
            <a:avLst/>
          </a:prstGeom>
        </p:spPr>
        <p:txBody>
          <a:bodyPr anchor="t" rtlCol="false" tIns="0" lIns="0" bIns="0" rIns="0">
            <a:spAutoFit/>
          </a:bodyPr>
          <a:lstStyle/>
          <a:p>
            <a:pPr algn="l">
              <a:lnSpc>
                <a:spcPts val="6723"/>
              </a:lnSpc>
            </a:pPr>
            <a:r>
              <a:rPr lang="en-US" sz="4802">
                <a:solidFill>
                  <a:srgbClr val="FFFF00"/>
                </a:solidFill>
                <a:latin typeface="Arial"/>
                <a:ea typeface="Arial"/>
                <a:cs typeface="Arial"/>
                <a:sym typeface="Arial"/>
              </a:rPr>
              <a:t>Maramingsalamat po</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2192000" cy="6858000"/>
          </a:xfrm>
          <a:custGeom>
            <a:avLst/>
            <a:gdLst/>
            <a:ahLst/>
            <a:cxnLst/>
            <a:rect r="r" b="b" t="t" l="l"/>
            <a:pathLst>
              <a:path h="6858000" w="12192000">
                <a:moveTo>
                  <a:pt x="0" y="0"/>
                </a:moveTo>
                <a:lnTo>
                  <a:pt x="12192000" y="0"/>
                </a:lnTo>
                <a:lnTo>
                  <a:pt x="12192000" y="6858000"/>
                </a:lnTo>
                <a:lnTo>
                  <a:pt x="0" y="6858000"/>
                </a:lnTo>
                <a:lnTo>
                  <a:pt x="0" y="0"/>
                </a:lnTo>
                <a:close/>
              </a:path>
            </a:pathLst>
          </a:custGeom>
          <a:blipFill>
            <a:blip r:embed="rId2"/>
            <a:stretch>
              <a:fillRect l="0" t="0" r="0" b="0"/>
            </a:stretch>
          </a:blipFill>
        </p:spPr>
      </p:sp>
      <p:sp>
        <p:nvSpPr>
          <p:cNvPr name="Freeform 3" id="3"/>
          <p:cNvSpPr/>
          <p:nvPr/>
        </p:nvSpPr>
        <p:spPr>
          <a:xfrm flipH="false" flipV="false" rot="0">
            <a:off x="585216" y="1091184"/>
            <a:ext cx="10987278" cy="4975098"/>
          </a:xfrm>
          <a:custGeom>
            <a:avLst/>
            <a:gdLst/>
            <a:ahLst/>
            <a:cxnLst/>
            <a:rect r="r" b="b" t="t" l="l"/>
            <a:pathLst>
              <a:path h="4975098" w="10987278">
                <a:moveTo>
                  <a:pt x="0" y="0"/>
                </a:moveTo>
                <a:lnTo>
                  <a:pt x="10987278" y="0"/>
                </a:lnTo>
                <a:lnTo>
                  <a:pt x="10987278" y="4975098"/>
                </a:lnTo>
                <a:lnTo>
                  <a:pt x="0" y="4975098"/>
                </a:lnTo>
                <a:lnTo>
                  <a:pt x="0" y="0"/>
                </a:lnTo>
                <a:close/>
              </a:path>
            </a:pathLst>
          </a:custGeom>
          <a:blipFill>
            <a:blip r:embed="rId3"/>
            <a:stretch>
              <a:fillRect l="0" t="0" r="0" b="0"/>
            </a:stretch>
          </a:blipFill>
        </p:spPr>
      </p:sp>
      <p:sp>
        <p:nvSpPr>
          <p:cNvPr name="Freeform 4" id="4"/>
          <p:cNvSpPr/>
          <p:nvPr/>
        </p:nvSpPr>
        <p:spPr>
          <a:xfrm flipH="false" flipV="false" rot="0">
            <a:off x="2133600" y="2330196"/>
            <a:ext cx="7646670" cy="2195322"/>
          </a:xfrm>
          <a:custGeom>
            <a:avLst/>
            <a:gdLst/>
            <a:ahLst/>
            <a:cxnLst/>
            <a:rect r="r" b="b" t="t" l="l"/>
            <a:pathLst>
              <a:path h="2195322" w="7646670">
                <a:moveTo>
                  <a:pt x="0" y="0"/>
                </a:moveTo>
                <a:lnTo>
                  <a:pt x="7646670" y="0"/>
                </a:lnTo>
                <a:lnTo>
                  <a:pt x="7646670" y="2195322"/>
                </a:lnTo>
                <a:lnTo>
                  <a:pt x="0" y="2195322"/>
                </a:lnTo>
                <a:lnTo>
                  <a:pt x="0" y="0"/>
                </a:lnTo>
                <a:close/>
              </a:path>
            </a:pathLst>
          </a:custGeom>
          <a:blipFill>
            <a:blip r:embed="rId4"/>
            <a:stretch>
              <a:fillRect l="0" t="0" r="0" b="0"/>
            </a:stretch>
          </a:blipFill>
        </p:spPr>
      </p:sp>
      <p:sp>
        <p:nvSpPr>
          <p:cNvPr name="TextBox 5" id="5"/>
          <p:cNvSpPr txBox="true"/>
          <p:nvPr/>
        </p:nvSpPr>
        <p:spPr>
          <a:xfrm rot="0">
            <a:off x="318821" y="6623952"/>
            <a:ext cx="11658600" cy="168221"/>
          </a:xfrm>
          <a:prstGeom prst="rect">
            <a:avLst/>
          </a:prstGeom>
        </p:spPr>
        <p:txBody>
          <a:bodyPr anchor="t" rtlCol="false" tIns="0" lIns="0" bIns="0" rIns="0">
            <a:spAutoFit/>
          </a:bodyPr>
          <a:lstStyle/>
          <a:p>
            <a:pPr algn="l">
              <a:lnSpc>
                <a:spcPts val="1394"/>
              </a:lnSpc>
            </a:pPr>
            <a:r>
              <a:rPr lang="en-US" sz="996">
                <a:solidFill>
                  <a:srgbClr val="FFFFFF"/>
                </a:solidFill>
                <a:latin typeface="Arial"/>
                <a:ea typeface="Arial"/>
                <a:cs typeface="Arial"/>
                <a:sym typeface="Arial"/>
              </a:rPr>
              <a:t>Terms that reflects dynamics of ever changing (Clegg et al., 2019; Zakharov, 2022; Kozielski, 2023); and used to understand the nature rapid changing (Gandhi, 2017; Sinha &amp; Sinha, 2020; Mielkov, 2020). </a:t>
            </a:r>
          </a:p>
        </p:txBody>
      </p:sp>
      <p:sp>
        <p:nvSpPr>
          <p:cNvPr name="TextBox 6" id="6"/>
          <p:cNvSpPr txBox="true"/>
          <p:nvPr/>
        </p:nvSpPr>
        <p:spPr>
          <a:xfrm rot="0">
            <a:off x="1747142" y="224152"/>
            <a:ext cx="9330604" cy="416957"/>
          </a:xfrm>
          <a:prstGeom prst="rect">
            <a:avLst/>
          </a:prstGeom>
        </p:spPr>
        <p:txBody>
          <a:bodyPr anchor="t" rtlCol="false" tIns="0" lIns="0" bIns="0" rIns="0">
            <a:spAutoFit/>
          </a:bodyPr>
          <a:lstStyle/>
          <a:p>
            <a:pPr algn="l">
              <a:lnSpc>
                <a:spcPts val="3363"/>
              </a:lnSpc>
            </a:pPr>
            <a:r>
              <a:rPr lang="en-US" b="true" sz="2402">
                <a:solidFill>
                  <a:srgbClr val="66FFFF"/>
                </a:solidFill>
                <a:latin typeface="Arial Bold"/>
                <a:ea typeface="Arial Bold"/>
                <a:cs typeface="Arial Bold"/>
                <a:sym typeface="Arial Bold"/>
              </a:rPr>
              <a:t>The world we’re dealing with: the rapidly changing landscapes </a:t>
            </a:r>
          </a:p>
        </p:txBody>
      </p:sp>
      <p:sp>
        <p:nvSpPr>
          <p:cNvPr name="TextBox 7" id="7"/>
          <p:cNvSpPr txBox="true"/>
          <p:nvPr/>
        </p:nvSpPr>
        <p:spPr>
          <a:xfrm rot="0">
            <a:off x="3006214" y="590455"/>
            <a:ext cx="6660632" cy="416604"/>
          </a:xfrm>
          <a:prstGeom prst="rect">
            <a:avLst/>
          </a:prstGeom>
        </p:spPr>
        <p:txBody>
          <a:bodyPr anchor="t" rtlCol="false" tIns="0" lIns="0" bIns="0" rIns="0">
            <a:spAutoFit/>
          </a:bodyPr>
          <a:lstStyle/>
          <a:p>
            <a:pPr algn="l">
              <a:lnSpc>
                <a:spcPts val="3359"/>
              </a:lnSpc>
            </a:pPr>
            <a:r>
              <a:rPr lang="en-US" b="true" sz="2400">
                <a:solidFill>
                  <a:srgbClr val="66FFFF"/>
                </a:solidFill>
                <a:latin typeface="Arial Bold"/>
                <a:ea typeface="Arial Bold"/>
                <a:cs typeface="Arial Bold"/>
                <a:sym typeface="Arial Bold"/>
              </a:rPr>
              <a:t>and</a:t>
            </a:r>
            <a:r>
              <a:rPr lang="en-US" b="true" sz="2400">
                <a:solidFill>
                  <a:srgbClr val="FFFFFF"/>
                </a:solidFill>
                <a:latin typeface="Arial Bold"/>
                <a:ea typeface="Arial Bold"/>
                <a:cs typeface="Arial Bold"/>
                <a:sym typeface="Arial Bold"/>
              </a:rPr>
              <a:t> </a:t>
            </a:r>
            <a:r>
              <a:rPr lang="en-US" b="true" sz="2400">
                <a:solidFill>
                  <a:srgbClr val="66FFFF"/>
                </a:solidFill>
                <a:latin typeface="Arial Bold"/>
                <a:ea typeface="Arial Bold"/>
                <a:cs typeface="Arial Bold"/>
                <a:sym typeface="Arial Bold"/>
              </a:rPr>
              <a:t>entry</a:t>
            </a:r>
            <a:r>
              <a:rPr lang="en-US" b="true" sz="2400">
                <a:solidFill>
                  <a:srgbClr val="FFFFFF"/>
                </a:solidFill>
                <a:latin typeface="Arial Bold"/>
                <a:ea typeface="Arial Bold"/>
                <a:cs typeface="Arial Bold"/>
                <a:sym typeface="Arial Bold"/>
              </a:rPr>
              <a:t> </a:t>
            </a:r>
            <a:r>
              <a:rPr lang="en-US" b="true" sz="2400">
                <a:solidFill>
                  <a:srgbClr val="66FFFF"/>
                </a:solidFill>
                <a:latin typeface="Arial Bold"/>
                <a:ea typeface="Arial Bold"/>
                <a:cs typeface="Arial Bold"/>
                <a:sym typeface="Arial Bold"/>
              </a:rPr>
              <a:t>points</a:t>
            </a:r>
            <a:r>
              <a:rPr lang="en-US" b="true" sz="2400">
                <a:solidFill>
                  <a:srgbClr val="FFFFFF"/>
                </a:solidFill>
                <a:latin typeface="Arial Bold"/>
                <a:ea typeface="Arial Bold"/>
                <a:cs typeface="Arial Bold"/>
                <a:sym typeface="Arial Bold"/>
              </a:rPr>
              <a:t> </a:t>
            </a:r>
            <a:r>
              <a:rPr lang="en-US" b="true" sz="2400">
                <a:solidFill>
                  <a:srgbClr val="66FFFF"/>
                </a:solidFill>
                <a:latin typeface="Arial Bold"/>
                <a:ea typeface="Arial Bold"/>
                <a:cs typeface="Arial Bold"/>
                <a:sym typeface="Arial Bold"/>
              </a:rPr>
              <a:t>for</a:t>
            </a:r>
            <a:r>
              <a:rPr lang="en-US" b="true" sz="2400">
                <a:solidFill>
                  <a:srgbClr val="FFFFFF"/>
                </a:solidFill>
                <a:latin typeface="Arial Bold"/>
                <a:ea typeface="Arial Bold"/>
                <a:cs typeface="Arial Bold"/>
                <a:sym typeface="Arial Bold"/>
              </a:rPr>
              <a:t> </a:t>
            </a:r>
            <a:r>
              <a:rPr lang="en-US" b="true" sz="2400">
                <a:solidFill>
                  <a:srgbClr val="66FFFF"/>
                </a:solidFill>
                <a:latin typeface="Arial Bold"/>
                <a:ea typeface="Arial Bold"/>
                <a:cs typeface="Arial Bold"/>
                <a:sym typeface="Arial Bold"/>
              </a:rPr>
              <a:t>re/humanizing</a:t>
            </a:r>
            <a:r>
              <a:rPr lang="en-US" b="true" sz="2400">
                <a:solidFill>
                  <a:srgbClr val="FFFFFF"/>
                </a:solidFill>
                <a:latin typeface="Arial Bold"/>
                <a:ea typeface="Arial Bold"/>
                <a:cs typeface="Arial Bold"/>
                <a:sym typeface="Arial Bold"/>
              </a:rPr>
              <a:t> </a:t>
            </a:r>
            <a:r>
              <a:rPr lang="en-US" b="true" sz="2400">
                <a:solidFill>
                  <a:srgbClr val="66FFFF"/>
                </a:solidFill>
                <a:latin typeface="Arial Bold"/>
                <a:ea typeface="Arial Bold"/>
                <a:cs typeface="Arial Bold"/>
                <a:sym typeface="Arial Bold"/>
              </a:rPr>
              <a:t>education</a:t>
            </a:r>
          </a:p>
        </p:txBody>
      </p:sp>
      <p:sp>
        <p:nvSpPr>
          <p:cNvPr name="TextBox 8" id="8"/>
          <p:cNvSpPr txBox="true"/>
          <p:nvPr/>
        </p:nvSpPr>
        <p:spPr>
          <a:xfrm rot="0">
            <a:off x="715061" y="6122156"/>
            <a:ext cx="10737085" cy="286655"/>
          </a:xfrm>
          <a:prstGeom prst="rect">
            <a:avLst/>
          </a:prstGeom>
        </p:spPr>
        <p:txBody>
          <a:bodyPr anchor="t" rtlCol="false" tIns="0" lIns="0" bIns="0" rIns="0">
            <a:spAutoFit/>
          </a:bodyPr>
          <a:lstStyle/>
          <a:p>
            <a:pPr algn="l">
              <a:lnSpc>
                <a:spcPts val="2234"/>
              </a:lnSpc>
            </a:pPr>
            <a:r>
              <a:rPr lang="en-US" sz="1596" spc="1">
                <a:solidFill>
                  <a:srgbClr val="FFC000"/>
                </a:solidFill>
                <a:latin typeface="Arial"/>
                <a:ea typeface="Arial"/>
                <a:cs typeface="Arial"/>
                <a:sym typeface="Arial"/>
              </a:rPr>
              <a:t>“In any given moment we have two options: to step forward into growth or step back into safety.” —Abraham Maslow</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282F39"/>
        </a:solidFill>
      </p:bgPr>
    </p:bg>
    <p:spTree>
      <p:nvGrpSpPr>
        <p:cNvPr id="1" name=""/>
        <p:cNvGrpSpPr/>
        <p:nvPr/>
      </p:nvGrpSpPr>
      <p:grpSpPr>
        <a:xfrm>
          <a:off x="0" y="0"/>
          <a:ext cx="0" cy="0"/>
          <a:chOff x="0" y="0"/>
          <a:chExt cx="0" cy="0"/>
        </a:xfrm>
      </p:grpSpPr>
      <p:sp>
        <p:nvSpPr>
          <p:cNvPr name="Freeform 2" id="2"/>
          <p:cNvSpPr/>
          <p:nvPr/>
        </p:nvSpPr>
        <p:spPr>
          <a:xfrm flipH="false" flipV="false" rot="0">
            <a:off x="162163" y="436245"/>
            <a:ext cx="12006463" cy="6422774"/>
          </a:xfrm>
          <a:custGeom>
            <a:avLst/>
            <a:gdLst/>
            <a:ahLst/>
            <a:cxnLst/>
            <a:rect r="r" b="b" t="t" l="l"/>
            <a:pathLst>
              <a:path h="6422774" w="12006463">
                <a:moveTo>
                  <a:pt x="0" y="0"/>
                </a:moveTo>
                <a:lnTo>
                  <a:pt x="12006463" y="0"/>
                </a:lnTo>
                <a:lnTo>
                  <a:pt x="12006463" y="6422774"/>
                </a:lnTo>
                <a:lnTo>
                  <a:pt x="0" y="642277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439826" y="1890227"/>
            <a:ext cx="161030" cy="393506"/>
          </a:xfrm>
          <a:prstGeom prst="rect">
            <a:avLst/>
          </a:prstGeom>
        </p:spPr>
        <p:txBody>
          <a:bodyPr anchor="t" rtlCol="false" tIns="0" lIns="0" bIns="0" rIns="0">
            <a:spAutoFit/>
          </a:bodyPr>
          <a:lstStyle/>
          <a:p>
            <a:pPr algn="l">
              <a:lnSpc>
                <a:spcPts val="3158"/>
              </a:lnSpc>
            </a:pPr>
            <a:r>
              <a:rPr lang="en-US" sz="2255">
                <a:solidFill>
                  <a:srgbClr val="FFFFFF"/>
                </a:solidFill>
                <a:latin typeface="Noto Sans"/>
                <a:ea typeface="Noto Sans"/>
                <a:cs typeface="Noto Sans"/>
                <a:sym typeface="Noto Sans"/>
              </a:rPr>
              <a:t>1</a:t>
            </a:r>
          </a:p>
        </p:txBody>
      </p:sp>
      <p:sp>
        <p:nvSpPr>
          <p:cNvPr name="TextBox 4" id="4"/>
          <p:cNvSpPr txBox="true"/>
          <p:nvPr/>
        </p:nvSpPr>
        <p:spPr>
          <a:xfrm rot="0">
            <a:off x="649529" y="5052146"/>
            <a:ext cx="161030" cy="393506"/>
          </a:xfrm>
          <a:prstGeom prst="rect">
            <a:avLst/>
          </a:prstGeom>
        </p:spPr>
        <p:txBody>
          <a:bodyPr anchor="t" rtlCol="false" tIns="0" lIns="0" bIns="0" rIns="0">
            <a:spAutoFit/>
          </a:bodyPr>
          <a:lstStyle/>
          <a:p>
            <a:pPr algn="l">
              <a:lnSpc>
                <a:spcPts val="3158"/>
              </a:lnSpc>
            </a:pPr>
            <a:r>
              <a:rPr lang="en-US" sz="2255">
                <a:solidFill>
                  <a:srgbClr val="FFFFFF"/>
                </a:solidFill>
                <a:latin typeface="Noto Sans"/>
                <a:ea typeface="Noto Sans"/>
                <a:cs typeface="Noto Sans"/>
                <a:sym typeface="Noto Sans"/>
              </a:rPr>
              <a:t>2</a:t>
            </a:r>
          </a:p>
        </p:txBody>
      </p:sp>
      <p:sp>
        <p:nvSpPr>
          <p:cNvPr name="TextBox 5" id="5"/>
          <p:cNvSpPr txBox="true"/>
          <p:nvPr/>
        </p:nvSpPr>
        <p:spPr>
          <a:xfrm rot="0">
            <a:off x="3509134" y="2951817"/>
            <a:ext cx="161030" cy="393506"/>
          </a:xfrm>
          <a:prstGeom prst="rect">
            <a:avLst/>
          </a:prstGeom>
        </p:spPr>
        <p:txBody>
          <a:bodyPr anchor="t" rtlCol="false" tIns="0" lIns="0" bIns="0" rIns="0">
            <a:spAutoFit/>
          </a:bodyPr>
          <a:lstStyle/>
          <a:p>
            <a:pPr algn="l">
              <a:lnSpc>
                <a:spcPts val="3158"/>
              </a:lnSpc>
            </a:pPr>
            <a:r>
              <a:rPr lang="en-US" sz="2255">
                <a:solidFill>
                  <a:srgbClr val="FFFFFF"/>
                </a:solidFill>
                <a:latin typeface="Noto Sans"/>
                <a:ea typeface="Noto Sans"/>
                <a:cs typeface="Noto Sans"/>
                <a:sym typeface="Noto Sans"/>
              </a:rPr>
              <a:t>1</a:t>
            </a:r>
          </a:p>
        </p:txBody>
      </p:sp>
      <p:sp>
        <p:nvSpPr>
          <p:cNvPr name="TextBox 6" id="6"/>
          <p:cNvSpPr txBox="true"/>
          <p:nvPr/>
        </p:nvSpPr>
        <p:spPr>
          <a:xfrm rot="0">
            <a:off x="4223642" y="3666192"/>
            <a:ext cx="161030" cy="393506"/>
          </a:xfrm>
          <a:prstGeom prst="rect">
            <a:avLst/>
          </a:prstGeom>
        </p:spPr>
        <p:txBody>
          <a:bodyPr anchor="t" rtlCol="false" tIns="0" lIns="0" bIns="0" rIns="0">
            <a:spAutoFit/>
          </a:bodyPr>
          <a:lstStyle/>
          <a:p>
            <a:pPr algn="l">
              <a:lnSpc>
                <a:spcPts val="3158"/>
              </a:lnSpc>
            </a:pPr>
            <a:r>
              <a:rPr lang="en-US" sz="2255">
                <a:solidFill>
                  <a:srgbClr val="FFFFFF"/>
                </a:solidFill>
                <a:latin typeface="Noto Sans"/>
                <a:ea typeface="Noto Sans"/>
                <a:cs typeface="Noto Sans"/>
                <a:sym typeface="Noto Sans"/>
              </a:rPr>
              <a:t>2</a:t>
            </a:r>
          </a:p>
        </p:txBody>
      </p:sp>
      <p:sp>
        <p:nvSpPr>
          <p:cNvPr name="TextBox 7" id="7"/>
          <p:cNvSpPr txBox="true"/>
          <p:nvPr/>
        </p:nvSpPr>
        <p:spPr>
          <a:xfrm rot="0">
            <a:off x="4505201" y="6112564"/>
            <a:ext cx="161030" cy="393506"/>
          </a:xfrm>
          <a:prstGeom prst="rect">
            <a:avLst/>
          </a:prstGeom>
        </p:spPr>
        <p:txBody>
          <a:bodyPr anchor="t" rtlCol="false" tIns="0" lIns="0" bIns="0" rIns="0">
            <a:spAutoFit/>
          </a:bodyPr>
          <a:lstStyle/>
          <a:p>
            <a:pPr algn="l">
              <a:lnSpc>
                <a:spcPts val="3158"/>
              </a:lnSpc>
            </a:pPr>
            <a:r>
              <a:rPr lang="en-US" sz="2255">
                <a:solidFill>
                  <a:srgbClr val="FFFFFF"/>
                </a:solidFill>
                <a:latin typeface="Noto Sans"/>
                <a:ea typeface="Noto Sans"/>
                <a:cs typeface="Noto Sans"/>
                <a:sym typeface="Noto Sans"/>
              </a:rPr>
              <a:t>4</a:t>
            </a:r>
          </a:p>
        </p:txBody>
      </p:sp>
      <p:sp>
        <p:nvSpPr>
          <p:cNvPr name="TextBox 8" id="8"/>
          <p:cNvSpPr txBox="true"/>
          <p:nvPr/>
        </p:nvSpPr>
        <p:spPr>
          <a:xfrm rot="0">
            <a:off x="4938017" y="2951817"/>
            <a:ext cx="161030" cy="393506"/>
          </a:xfrm>
          <a:prstGeom prst="rect">
            <a:avLst/>
          </a:prstGeom>
        </p:spPr>
        <p:txBody>
          <a:bodyPr anchor="t" rtlCol="false" tIns="0" lIns="0" bIns="0" rIns="0">
            <a:spAutoFit/>
          </a:bodyPr>
          <a:lstStyle/>
          <a:p>
            <a:pPr algn="l">
              <a:lnSpc>
                <a:spcPts val="3158"/>
              </a:lnSpc>
            </a:pPr>
            <a:r>
              <a:rPr lang="en-US" sz="2255">
                <a:solidFill>
                  <a:srgbClr val="FFFFFF"/>
                </a:solidFill>
                <a:latin typeface="Noto Sans"/>
                <a:ea typeface="Noto Sans"/>
                <a:cs typeface="Noto Sans"/>
                <a:sym typeface="Noto Sans"/>
              </a:rPr>
              <a:t>3</a:t>
            </a:r>
          </a:p>
        </p:txBody>
      </p:sp>
      <p:sp>
        <p:nvSpPr>
          <p:cNvPr name="TextBox 9" id="9"/>
          <p:cNvSpPr txBox="true"/>
          <p:nvPr/>
        </p:nvSpPr>
        <p:spPr>
          <a:xfrm rot="0">
            <a:off x="5671690" y="3666192"/>
            <a:ext cx="161030" cy="393506"/>
          </a:xfrm>
          <a:prstGeom prst="rect">
            <a:avLst/>
          </a:prstGeom>
        </p:spPr>
        <p:txBody>
          <a:bodyPr anchor="t" rtlCol="false" tIns="0" lIns="0" bIns="0" rIns="0">
            <a:spAutoFit/>
          </a:bodyPr>
          <a:lstStyle/>
          <a:p>
            <a:pPr algn="l">
              <a:lnSpc>
                <a:spcPts val="3158"/>
              </a:lnSpc>
            </a:pPr>
            <a:r>
              <a:rPr lang="en-US" sz="2255">
                <a:solidFill>
                  <a:srgbClr val="FFFFFF"/>
                </a:solidFill>
                <a:latin typeface="Noto Sans"/>
                <a:ea typeface="Noto Sans"/>
                <a:cs typeface="Noto Sans"/>
                <a:sym typeface="Noto Sans"/>
              </a:rPr>
              <a:t>4</a:t>
            </a:r>
          </a:p>
        </p:txBody>
      </p:sp>
      <p:sp>
        <p:nvSpPr>
          <p:cNvPr name="TextBox 10" id="10"/>
          <p:cNvSpPr txBox="true"/>
          <p:nvPr/>
        </p:nvSpPr>
        <p:spPr>
          <a:xfrm rot="0">
            <a:off x="6367015" y="2951817"/>
            <a:ext cx="161030" cy="393506"/>
          </a:xfrm>
          <a:prstGeom prst="rect">
            <a:avLst/>
          </a:prstGeom>
        </p:spPr>
        <p:txBody>
          <a:bodyPr anchor="t" rtlCol="false" tIns="0" lIns="0" bIns="0" rIns="0">
            <a:spAutoFit/>
          </a:bodyPr>
          <a:lstStyle/>
          <a:p>
            <a:pPr algn="l">
              <a:lnSpc>
                <a:spcPts val="3158"/>
              </a:lnSpc>
            </a:pPr>
            <a:r>
              <a:rPr lang="en-US" sz="2255">
                <a:solidFill>
                  <a:srgbClr val="FFFFFF"/>
                </a:solidFill>
                <a:latin typeface="Noto Sans"/>
                <a:ea typeface="Noto Sans"/>
                <a:cs typeface="Noto Sans"/>
                <a:sym typeface="Noto Sans"/>
              </a:rPr>
              <a:t>5</a:t>
            </a:r>
          </a:p>
        </p:txBody>
      </p:sp>
      <p:sp>
        <p:nvSpPr>
          <p:cNvPr name="TextBox 11" id="11"/>
          <p:cNvSpPr txBox="true"/>
          <p:nvPr/>
        </p:nvSpPr>
        <p:spPr>
          <a:xfrm rot="0">
            <a:off x="7071998" y="3666192"/>
            <a:ext cx="161030" cy="393506"/>
          </a:xfrm>
          <a:prstGeom prst="rect">
            <a:avLst/>
          </a:prstGeom>
        </p:spPr>
        <p:txBody>
          <a:bodyPr anchor="t" rtlCol="false" tIns="0" lIns="0" bIns="0" rIns="0">
            <a:spAutoFit/>
          </a:bodyPr>
          <a:lstStyle/>
          <a:p>
            <a:pPr algn="l">
              <a:lnSpc>
                <a:spcPts val="3158"/>
              </a:lnSpc>
            </a:pPr>
            <a:r>
              <a:rPr lang="en-US" sz="2255">
                <a:solidFill>
                  <a:srgbClr val="FFFFFF"/>
                </a:solidFill>
                <a:latin typeface="Noto Sans"/>
                <a:ea typeface="Noto Sans"/>
                <a:cs typeface="Noto Sans"/>
                <a:sym typeface="Noto Sans"/>
              </a:rPr>
              <a:t>6</a:t>
            </a:r>
          </a:p>
        </p:txBody>
      </p:sp>
      <p:sp>
        <p:nvSpPr>
          <p:cNvPr name="TextBox 12" id="12"/>
          <p:cNvSpPr txBox="true"/>
          <p:nvPr/>
        </p:nvSpPr>
        <p:spPr>
          <a:xfrm rot="0">
            <a:off x="7795898" y="2951817"/>
            <a:ext cx="161030" cy="393506"/>
          </a:xfrm>
          <a:prstGeom prst="rect">
            <a:avLst/>
          </a:prstGeom>
        </p:spPr>
        <p:txBody>
          <a:bodyPr anchor="t" rtlCol="false" tIns="0" lIns="0" bIns="0" rIns="0">
            <a:spAutoFit/>
          </a:bodyPr>
          <a:lstStyle/>
          <a:p>
            <a:pPr algn="l">
              <a:lnSpc>
                <a:spcPts val="3158"/>
              </a:lnSpc>
            </a:pPr>
            <a:r>
              <a:rPr lang="en-US" sz="2255">
                <a:solidFill>
                  <a:srgbClr val="FFFFFF"/>
                </a:solidFill>
                <a:latin typeface="Noto Sans"/>
                <a:ea typeface="Noto Sans"/>
                <a:cs typeface="Noto Sans"/>
                <a:sym typeface="Noto Sans"/>
              </a:rPr>
              <a:t>7</a:t>
            </a:r>
          </a:p>
        </p:txBody>
      </p:sp>
      <p:sp>
        <p:nvSpPr>
          <p:cNvPr name="TextBox 13" id="13"/>
          <p:cNvSpPr txBox="true"/>
          <p:nvPr/>
        </p:nvSpPr>
        <p:spPr>
          <a:xfrm rot="0">
            <a:off x="8346691" y="5690111"/>
            <a:ext cx="161030" cy="393506"/>
          </a:xfrm>
          <a:prstGeom prst="rect">
            <a:avLst/>
          </a:prstGeom>
        </p:spPr>
        <p:txBody>
          <a:bodyPr anchor="t" rtlCol="false" tIns="0" lIns="0" bIns="0" rIns="0">
            <a:spAutoFit/>
          </a:bodyPr>
          <a:lstStyle/>
          <a:p>
            <a:pPr algn="l">
              <a:lnSpc>
                <a:spcPts val="3158"/>
              </a:lnSpc>
            </a:pPr>
            <a:r>
              <a:rPr lang="en-US" sz="2255">
                <a:solidFill>
                  <a:srgbClr val="FFFFFF"/>
                </a:solidFill>
                <a:latin typeface="Noto Sans"/>
                <a:ea typeface="Noto Sans"/>
                <a:cs typeface="Noto Sans"/>
                <a:sym typeface="Noto Sans"/>
              </a:rPr>
              <a:t>6</a:t>
            </a:r>
          </a:p>
        </p:txBody>
      </p:sp>
      <p:sp>
        <p:nvSpPr>
          <p:cNvPr name="TextBox 14" id="14"/>
          <p:cNvSpPr txBox="true"/>
          <p:nvPr/>
        </p:nvSpPr>
        <p:spPr>
          <a:xfrm rot="0">
            <a:off x="9760334" y="564852"/>
            <a:ext cx="161030" cy="393506"/>
          </a:xfrm>
          <a:prstGeom prst="rect">
            <a:avLst/>
          </a:prstGeom>
        </p:spPr>
        <p:txBody>
          <a:bodyPr anchor="t" rtlCol="false" tIns="0" lIns="0" bIns="0" rIns="0">
            <a:spAutoFit/>
          </a:bodyPr>
          <a:lstStyle/>
          <a:p>
            <a:pPr algn="l">
              <a:lnSpc>
                <a:spcPts val="3158"/>
              </a:lnSpc>
            </a:pPr>
            <a:r>
              <a:rPr lang="en-US" sz="2255">
                <a:solidFill>
                  <a:srgbClr val="FFFFFF"/>
                </a:solidFill>
                <a:latin typeface="Noto Sans"/>
                <a:ea typeface="Noto Sans"/>
                <a:cs typeface="Noto Sans"/>
                <a:sym typeface="Noto Sans"/>
              </a:rPr>
              <a:t>5</a:t>
            </a:r>
          </a:p>
        </p:txBody>
      </p:sp>
      <p:sp>
        <p:nvSpPr>
          <p:cNvPr name="TextBox 15" id="15"/>
          <p:cNvSpPr txBox="true"/>
          <p:nvPr/>
        </p:nvSpPr>
        <p:spPr>
          <a:xfrm rot="0">
            <a:off x="9803892" y="3957657"/>
            <a:ext cx="161030" cy="393506"/>
          </a:xfrm>
          <a:prstGeom prst="rect">
            <a:avLst/>
          </a:prstGeom>
        </p:spPr>
        <p:txBody>
          <a:bodyPr anchor="t" rtlCol="false" tIns="0" lIns="0" bIns="0" rIns="0">
            <a:spAutoFit/>
          </a:bodyPr>
          <a:lstStyle/>
          <a:p>
            <a:pPr algn="l">
              <a:lnSpc>
                <a:spcPts val="3158"/>
              </a:lnSpc>
            </a:pPr>
            <a:r>
              <a:rPr lang="en-US" sz="2255">
                <a:solidFill>
                  <a:srgbClr val="FFFFFF"/>
                </a:solidFill>
                <a:latin typeface="Noto Sans"/>
                <a:ea typeface="Noto Sans"/>
                <a:cs typeface="Noto Sans"/>
                <a:sym typeface="Noto Sans"/>
              </a:rPr>
              <a:t>8</a:t>
            </a:r>
          </a:p>
        </p:txBody>
      </p:sp>
      <p:sp>
        <p:nvSpPr>
          <p:cNvPr name="TextBox 16" id="16"/>
          <p:cNvSpPr txBox="true"/>
          <p:nvPr/>
        </p:nvSpPr>
        <p:spPr>
          <a:xfrm rot="0">
            <a:off x="2759964" y="1840240"/>
            <a:ext cx="995410" cy="564690"/>
          </a:xfrm>
          <a:prstGeom prst="rect">
            <a:avLst/>
          </a:prstGeom>
        </p:spPr>
        <p:txBody>
          <a:bodyPr anchor="t" rtlCol="false" tIns="0" lIns="0" bIns="0" rIns="0">
            <a:spAutoFit/>
          </a:bodyPr>
          <a:lstStyle/>
          <a:p>
            <a:pPr algn="l">
              <a:lnSpc>
                <a:spcPts val="2160"/>
              </a:lnSpc>
            </a:pPr>
            <a:r>
              <a:rPr lang="en-US" sz="1800">
                <a:solidFill>
                  <a:srgbClr val="66FFFF"/>
                </a:solidFill>
                <a:latin typeface="Arial"/>
                <a:ea typeface="Arial"/>
                <a:cs typeface="Arial"/>
                <a:sym typeface="Arial"/>
              </a:rPr>
              <a:t>Knowledge abundance</a:t>
            </a:r>
          </a:p>
        </p:txBody>
      </p:sp>
      <p:sp>
        <p:nvSpPr>
          <p:cNvPr name="TextBox 17" id="17"/>
          <p:cNvSpPr txBox="true"/>
          <p:nvPr/>
        </p:nvSpPr>
        <p:spPr>
          <a:xfrm rot="0">
            <a:off x="3343656" y="4686824"/>
            <a:ext cx="1697260" cy="290370"/>
          </a:xfrm>
          <a:prstGeom prst="rect">
            <a:avLst/>
          </a:prstGeom>
        </p:spPr>
        <p:txBody>
          <a:bodyPr anchor="t" rtlCol="false" tIns="0" lIns="0" bIns="0" rIns="0">
            <a:spAutoFit/>
          </a:bodyPr>
          <a:lstStyle/>
          <a:p>
            <a:pPr algn="l">
              <a:lnSpc>
                <a:spcPts val="2160"/>
              </a:lnSpc>
            </a:pPr>
            <a:r>
              <a:rPr lang="en-US" sz="1800">
                <a:solidFill>
                  <a:srgbClr val="FFCC00"/>
                </a:solidFill>
                <a:latin typeface="Arial"/>
                <a:ea typeface="Arial"/>
                <a:cs typeface="Arial"/>
                <a:sym typeface="Arial"/>
              </a:rPr>
              <a:t>Rapid development </a:t>
            </a:r>
          </a:p>
        </p:txBody>
      </p:sp>
      <p:sp>
        <p:nvSpPr>
          <p:cNvPr name="TextBox 18" id="18"/>
          <p:cNvSpPr txBox="true"/>
          <p:nvPr/>
        </p:nvSpPr>
        <p:spPr>
          <a:xfrm rot="0">
            <a:off x="3599688" y="4961144"/>
            <a:ext cx="1124121" cy="290370"/>
          </a:xfrm>
          <a:prstGeom prst="rect">
            <a:avLst/>
          </a:prstGeom>
        </p:spPr>
        <p:txBody>
          <a:bodyPr anchor="t" rtlCol="false" tIns="0" lIns="0" bIns="0" rIns="0">
            <a:spAutoFit/>
          </a:bodyPr>
          <a:lstStyle/>
          <a:p>
            <a:pPr algn="l">
              <a:lnSpc>
                <a:spcPts val="2160"/>
              </a:lnSpc>
            </a:pPr>
            <a:r>
              <a:rPr lang="en-US" sz="1800">
                <a:solidFill>
                  <a:srgbClr val="FFCC00"/>
                </a:solidFill>
                <a:latin typeface="Arial"/>
                <a:ea typeface="Arial"/>
                <a:cs typeface="Arial"/>
                <a:sym typeface="Arial"/>
              </a:rPr>
              <a:t>of knowledge</a:t>
            </a:r>
          </a:p>
        </p:txBody>
      </p:sp>
      <p:sp>
        <p:nvSpPr>
          <p:cNvPr name="TextBox 19" id="19"/>
          <p:cNvSpPr txBox="true"/>
          <p:nvPr/>
        </p:nvSpPr>
        <p:spPr>
          <a:xfrm rot="0">
            <a:off x="5588765" y="4794133"/>
            <a:ext cx="1125522" cy="328470"/>
          </a:xfrm>
          <a:prstGeom prst="rect">
            <a:avLst/>
          </a:prstGeom>
        </p:spPr>
        <p:txBody>
          <a:bodyPr anchor="t" rtlCol="false" tIns="0" lIns="0" bIns="0" rIns="0">
            <a:spAutoFit/>
          </a:bodyPr>
          <a:lstStyle/>
          <a:p>
            <a:pPr algn="l">
              <a:lnSpc>
                <a:spcPts val="2520"/>
              </a:lnSpc>
            </a:pPr>
            <a:r>
              <a:rPr lang="en-US" sz="1800">
                <a:solidFill>
                  <a:srgbClr val="FFFFFF"/>
                </a:solidFill>
                <a:latin typeface="Arial"/>
                <a:ea typeface="Arial"/>
                <a:cs typeface="Arial"/>
                <a:sym typeface="Arial"/>
              </a:rPr>
              <a:t>Digital Native</a:t>
            </a:r>
          </a:p>
        </p:txBody>
      </p:sp>
      <p:sp>
        <p:nvSpPr>
          <p:cNvPr name="TextBox 20" id="20"/>
          <p:cNvSpPr txBox="true"/>
          <p:nvPr/>
        </p:nvSpPr>
        <p:spPr>
          <a:xfrm rot="0">
            <a:off x="6571745" y="1993278"/>
            <a:ext cx="984609" cy="328470"/>
          </a:xfrm>
          <a:prstGeom prst="rect">
            <a:avLst/>
          </a:prstGeom>
        </p:spPr>
        <p:txBody>
          <a:bodyPr anchor="t" rtlCol="false" tIns="0" lIns="0" bIns="0" rIns="0">
            <a:spAutoFit/>
          </a:bodyPr>
          <a:lstStyle/>
          <a:p>
            <a:pPr algn="l">
              <a:lnSpc>
                <a:spcPts val="2520"/>
              </a:lnSpc>
            </a:pPr>
            <a:r>
              <a:rPr lang="en-US" sz="1800">
                <a:solidFill>
                  <a:srgbClr val="FFCCFF"/>
                </a:solidFill>
                <a:latin typeface="Arial"/>
                <a:ea typeface="Arial"/>
                <a:cs typeface="Arial"/>
                <a:sym typeface="Arial"/>
              </a:rPr>
              <a:t>3-D printing</a:t>
            </a:r>
          </a:p>
        </p:txBody>
      </p:sp>
      <p:sp>
        <p:nvSpPr>
          <p:cNvPr name="TextBox 21" id="21"/>
          <p:cNvSpPr txBox="true"/>
          <p:nvPr/>
        </p:nvSpPr>
        <p:spPr>
          <a:xfrm rot="0">
            <a:off x="7562974" y="4774321"/>
            <a:ext cx="1230916" cy="328470"/>
          </a:xfrm>
          <a:prstGeom prst="rect">
            <a:avLst/>
          </a:prstGeom>
        </p:spPr>
        <p:txBody>
          <a:bodyPr anchor="t" rtlCol="false" tIns="0" lIns="0" bIns="0" rIns="0">
            <a:spAutoFit/>
          </a:bodyPr>
          <a:lstStyle/>
          <a:p>
            <a:pPr algn="l">
              <a:lnSpc>
                <a:spcPts val="2520"/>
              </a:lnSpc>
            </a:pPr>
            <a:r>
              <a:rPr lang="en-US" sz="1800">
                <a:solidFill>
                  <a:srgbClr val="EBEFA2"/>
                </a:solidFill>
                <a:latin typeface="Arial"/>
                <a:ea typeface="Arial"/>
                <a:cs typeface="Arial"/>
                <a:sym typeface="Arial"/>
              </a:rPr>
              <a:t>Job dynamism</a:t>
            </a:r>
          </a:p>
        </p:txBody>
      </p:sp>
      <p:sp>
        <p:nvSpPr>
          <p:cNvPr name="TextBox 22" id="22"/>
          <p:cNvSpPr txBox="true"/>
          <p:nvPr/>
        </p:nvSpPr>
        <p:spPr>
          <a:xfrm rot="0">
            <a:off x="9283398" y="1921107"/>
            <a:ext cx="53235" cy="290732"/>
          </a:xfrm>
          <a:prstGeom prst="rect">
            <a:avLst/>
          </a:prstGeom>
        </p:spPr>
        <p:txBody>
          <a:bodyPr anchor="t" rtlCol="false" tIns="0" lIns="0" bIns="0" rIns="0">
            <a:spAutoFit/>
          </a:bodyPr>
          <a:lstStyle/>
          <a:p>
            <a:pPr algn="l">
              <a:lnSpc>
                <a:spcPts val="2164"/>
              </a:lnSpc>
            </a:pPr>
            <a:r>
              <a:rPr lang="en-US" sz="1802">
                <a:solidFill>
                  <a:srgbClr val="E2E773"/>
                </a:solidFill>
                <a:latin typeface="Arial"/>
                <a:ea typeface="Arial"/>
                <a:cs typeface="Arial"/>
                <a:sym typeface="Arial"/>
              </a:rPr>
              <a:t> </a:t>
            </a:r>
          </a:p>
        </p:txBody>
      </p:sp>
      <p:sp>
        <p:nvSpPr>
          <p:cNvPr name="TextBox 23" id="23"/>
          <p:cNvSpPr txBox="true"/>
          <p:nvPr/>
        </p:nvSpPr>
        <p:spPr>
          <a:xfrm rot="0">
            <a:off x="8795004" y="2195970"/>
            <a:ext cx="476374" cy="290370"/>
          </a:xfrm>
          <a:prstGeom prst="rect">
            <a:avLst/>
          </a:prstGeom>
        </p:spPr>
        <p:txBody>
          <a:bodyPr anchor="t" rtlCol="false" tIns="0" lIns="0" bIns="0" rIns="0">
            <a:spAutoFit/>
          </a:bodyPr>
          <a:lstStyle/>
          <a:p>
            <a:pPr algn="l">
              <a:lnSpc>
                <a:spcPts val="2161"/>
              </a:lnSpc>
            </a:pPr>
            <a:r>
              <a:rPr lang="en-US" sz="1800">
                <a:solidFill>
                  <a:srgbClr val="E2E773"/>
                </a:solidFill>
                <a:latin typeface="Arial"/>
                <a:ea typeface="Arial"/>
                <a:cs typeface="Arial"/>
                <a:sym typeface="Arial"/>
              </a:rPr>
              <a:t>home</a:t>
            </a:r>
          </a:p>
        </p:txBody>
      </p:sp>
      <p:sp>
        <p:nvSpPr>
          <p:cNvPr name="TextBox 24" id="24"/>
          <p:cNvSpPr txBox="true"/>
          <p:nvPr/>
        </p:nvSpPr>
        <p:spPr>
          <a:xfrm rot="0">
            <a:off x="9547803" y="2818362"/>
            <a:ext cx="53235" cy="290732"/>
          </a:xfrm>
          <a:prstGeom prst="rect">
            <a:avLst/>
          </a:prstGeom>
        </p:spPr>
        <p:txBody>
          <a:bodyPr anchor="t" rtlCol="false" tIns="0" lIns="0" bIns="0" rIns="0">
            <a:spAutoFit/>
          </a:bodyPr>
          <a:lstStyle/>
          <a:p>
            <a:pPr algn="l">
              <a:lnSpc>
                <a:spcPts val="2162"/>
              </a:lnSpc>
            </a:pPr>
            <a:r>
              <a:rPr lang="en-US" sz="1802">
                <a:solidFill>
                  <a:srgbClr val="B4E7FA"/>
                </a:solidFill>
                <a:latin typeface="Arial"/>
                <a:ea typeface="Arial"/>
                <a:cs typeface="Arial"/>
                <a:sym typeface="Arial"/>
              </a:rPr>
              <a:t> </a:t>
            </a:r>
          </a:p>
        </p:txBody>
      </p:sp>
      <p:sp>
        <p:nvSpPr>
          <p:cNvPr name="TextBox 25" id="25"/>
          <p:cNvSpPr txBox="true"/>
          <p:nvPr/>
        </p:nvSpPr>
        <p:spPr>
          <a:xfrm rot="0">
            <a:off x="8358883" y="3093349"/>
            <a:ext cx="2062877" cy="290370"/>
          </a:xfrm>
          <a:prstGeom prst="rect">
            <a:avLst/>
          </a:prstGeom>
        </p:spPr>
        <p:txBody>
          <a:bodyPr anchor="t" rtlCol="false" tIns="0" lIns="0" bIns="0" rIns="0">
            <a:spAutoFit/>
          </a:bodyPr>
          <a:lstStyle/>
          <a:p>
            <a:pPr algn="l">
              <a:lnSpc>
                <a:spcPts val="2160"/>
              </a:lnSpc>
            </a:pPr>
            <a:r>
              <a:rPr lang="en-US" sz="1800">
                <a:solidFill>
                  <a:srgbClr val="B4E7FA"/>
                </a:solidFill>
                <a:latin typeface="Arial"/>
                <a:ea typeface="Arial"/>
                <a:cs typeface="Arial"/>
                <a:sym typeface="Arial"/>
              </a:rPr>
              <a:t>supply from producer to </a:t>
            </a:r>
          </a:p>
        </p:txBody>
      </p:sp>
      <p:sp>
        <p:nvSpPr>
          <p:cNvPr name="TextBox 26" id="26"/>
          <p:cNvSpPr txBox="true"/>
          <p:nvPr/>
        </p:nvSpPr>
        <p:spPr>
          <a:xfrm rot="0">
            <a:off x="8933431" y="3367669"/>
            <a:ext cx="837790" cy="290370"/>
          </a:xfrm>
          <a:prstGeom prst="rect">
            <a:avLst/>
          </a:prstGeom>
        </p:spPr>
        <p:txBody>
          <a:bodyPr anchor="t" rtlCol="false" tIns="0" lIns="0" bIns="0" rIns="0">
            <a:spAutoFit/>
          </a:bodyPr>
          <a:lstStyle/>
          <a:p>
            <a:pPr algn="l">
              <a:lnSpc>
                <a:spcPts val="2160"/>
              </a:lnSpc>
            </a:pPr>
            <a:r>
              <a:rPr lang="en-US" sz="1800">
                <a:solidFill>
                  <a:srgbClr val="B4E7FA"/>
                </a:solidFill>
                <a:latin typeface="Arial"/>
                <a:ea typeface="Arial"/>
                <a:cs typeface="Arial"/>
                <a:sym typeface="Arial"/>
              </a:rPr>
              <a:t>consumer</a:t>
            </a:r>
          </a:p>
        </p:txBody>
      </p:sp>
      <p:sp>
        <p:nvSpPr>
          <p:cNvPr name="TextBox 27" id="27"/>
          <p:cNvSpPr txBox="true"/>
          <p:nvPr/>
        </p:nvSpPr>
        <p:spPr>
          <a:xfrm rot="0">
            <a:off x="8520046" y="3637617"/>
            <a:ext cx="161030" cy="422081"/>
          </a:xfrm>
          <a:prstGeom prst="rect">
            <a:avLst/>
          </a:prstGeom>
        </p:spPr>
        <p:txBody>
          <a:bodyPr anchor="t" rtlCol="false" tIns="0" lIns="0" bIns="0" rIns="0">
            <a:spAutoFit/>
          </a:bodyPr>
          <a:lstStyle/>
          <a:p>
            <a:pPr algn="l">
              <a:lnSpc>
                <a:spcPts val="3490"/>
              </a:lnSpc>
            </a:pPr>
            <a:r>
              <a:rPr lang="en-US" sz="2255">
                <a:solidFill>
                  <a:srgbClr val="FFFFFF"/>
                </a:solidFill>
                <a:latin typeface="Noto Sans"/>
                <a:ea typeface="Noto Sans"/>
                <a:cs typeface="Noto Sans"/>
                <a:sym typeface="Noto Sans"/>
              </a:rPr>
              <a:t>8</a:t>
            </a:r>
          </a:p>
        </p:txBody>
      </p:sp>
      <p:sp>
        <p:nvSpPr>
          <p:cNvPr name="TextBox 28" id="28"/>
          <p:cNvSpPr txBox="true"/>
          <p:nvPr/>
        </p:nvSpPr>
        <p:spPr>
          <a:xfrm rot="0">
            <a:off x="4243702" y="1967332"/>
            <a:ext cx="1674066" cy="328832"/>
          </a:xfrm>
          <a:prstGeom prst="rect">
            <a:avLst/>
          </a:prstGeom>
        </p:spPr>
        <p:txBody>
          <a:bodyPr anchor="t" rtlCol="false" tIns="0" lIns="0" bIns="0" rIns="0">
            <a:spAutoFit/>
          </a:bodyPr>
          <a:lstStyle/>
          <a:p>
            <a:pPr algn="l">
              <a:lnSpc>
                <a:spcPts val="2523"/>
              </a:lnSpc>
            </a:pPr>
            <a:r>
              <a:rPr lang="en-US" sz="1802">
                <a:solidFill>
                  <a:srgbClr val="CCFF99"/>
                </a:solidFill>
                <a:latin typeface="Arial"/>
                <a:ea typeface="Arial"/>
                <a:cs typeface="Arial"/>
                <a:sym typeface="Arial"/>
              </a:rPr>
              <a:t>Artificial intelligence</a:t>
            </a:r>
          </a:p>
        </p:txBody>
      </p:sp>
      <p:sp>
        <p:nvSpPr>
          <p:cNvPr name="TextBox 29" id="29"/>
          <p:cNvSpPr txBox="true"/>
          <p:nvPr/>
        </p:nvSpPr>
        <p:spPr>
          <a:xfrm rot="0">
            <a:off x="8346948" y="1883007"/>
            <a:ext cx="1444085" cy="328832"/>
          </a:xfrm>
          <a:prstGeom prst="rect">
            <a:avLst/>
          </a:prstGeom>
        </p:spPr>
        <p:txBody>
          <a:bodyPr anchor="t" rtlCol="false" tIns="0" lIns="0" bIns="0" rIns="0">
            <a:spAutoFit/>
          </a:bodyPr>
          <a:lstStyle/>
          <a:p>
            <a:pPr algn="l">
              <a:lnSpc>
                <a:spcPts val="2523"/>
              </a:lnSpc>
            </a:pPr>
            <a:r>
              <a:rPr lang="en-US" sz="1802">
                <a:solidFill>
                  <a:srgbClr val="E2E773"/>
                </a:solidFill>
                <a:latin typeface="Arial"/>
                <a:ea typeface="Arial"/>
                <a:cs typeface="Arial"/>
                <a:sym typeface="Arial"/>
              </a:rPr>
              <a:t>Work/studyfrom </a:t>
            </a:r>
          </a:p>
        </p:txBody>
      </p:sp>
      <p:sp>
        <p:nvSpPr>
          <p:cNvPr name="TextBox 30" id="30"/>
          <p:cNvSpPr txBox="true"/>
          <p:nvPr/>
        </p:nvSpPr>
        <p:spPr>
          <a:xfrm rot="0">
            <a:off x="8541763" y="2780262"/>
            <a:ext cx="1638814" cy="328832"/>
          </a:xfrm>
          <a:prstGeom prst="rect">
            <a:avLst/>
          </a:prstGeom>
        </p:spPr>
        <p:txBody>
          <a:bodyPr anchor="t" rtlCol="false" tIns="0" lIns="0" bIns="0" rIns="0">
            <a:spAutoFit/>
          </a:bodyPr>
          <a:lstStyle/>
          <a:p>
            <a:pPr algn="l">
              <a:lnSpc>
                <a:spcPts val="2523"/>
              </a:lnSpc>
            </a:pPr>
            <a:r>
              <a:rPr lang="en-US" sz="1802">
                <a:solidFill>
                  <a:srgbClr val="B4E7FA"/>
                </a:solidFill>
                <a:latin typeface="Arial"/>
                <a:ea typeface="Arial"/>
                <a:cs typeface="Arial"/>
                <a:sym typeface="Arial"/>
              </a:rPr>
              <a:t>Fragmented</a:t>
            </a:r>
            <a:r>
              <a:rPr lang="en-US" sz="1802">
                <a:solidFill>
                  <a:srgbClr val="FFFFFF"/>
                </a:solidFill>
                <a:latin typeface="Arial"/>
                <a:ea typeface="Arial"/>
                <a:cs typeface="Arial"/>
                <a:sym typeface="Arial"/>
              </a:rPr>
              <a:t> </a:t>
            </a:r>
            <a:r>
              <a:rPr lang="en-US" sz="1802">
                <a:solidFill>
                  <a:srgbClr val="B4E7FA"/>
                </a:solidFill>
                <a:latin typeface="Arial"/>
                <a:ea typeface="Arial"/>
                <a:cs typeface="Arial"/>
                <a:sym typeface="Arial"/>
              </a:rPr>
              <a:t>flow</a:t>
            </a:r>
            <a:r>
              <a:rPr lang="en-US" sz="1802">
                <a:solidFill>
                  <a:srgbClr val="FFFFFF"/>
                </a:solidFill>
                <a:latin typeface="Arial"/>
                <a:ea typeface="Arial"/>
                <a:cs typeface="Arial"/>
                <a:sym typeface="Arial"/>
              </a:rPr>
              <a:t> </a:t>
            </a:r>
            <a:r>
              <a:rPr lang="en-US" sz="1802">
                <a:solidFill>
                  <a:srgbClr val="B4E7FA"/>
                </a:solidFill>
                <a:latin typeface="Arial"/>
                <a:ea typeface="Arial"/>
                <a:cs typeface="Arial"/>
                <a:sym typeface="Arial"/>
              </a:rPr>
              <a:t>of</a:t>
            </a:r>
          </a:p>
        </p:txBody>
      </p:sp>
      <p:sp>
        <p:nvSpPr>
          <p:cNvPr name="TextBox 31" id="31"/>
          <p:cNvSpPr txBox="true"/>
          <p:nvPr/>
        </p:nvSpPr>
        <p:spPr>
          <a:xfrm rot="0">
            <a:off x="420624" y="2349360"/>
            <a:ext cx="2232031" cy="1467269"/>
          </a:xfrm>
          <a:prstGeom prst="rect">
            <a:avLst/>
          </a:prstGeom>
        </p:spPr>
        <p:txBody>
          <a:bodyPr anchor="t" rtlCol="false" tIns="0" lIns="0" bIns="0" rIns="0">
            <a:spAutoFit/>
          </a:bodyPr>
          <a:lstStyle/>
          <a:p>
            <a:pPr algn="l">
              <a:lnSpc>
                <a:spcPts val="1919"/>
              </a:lnSpc>
            </a:pPr>
            <a:r>
              <a:rPr lang="en-US" sz="1596" spc="3">
                <a:solidFill>
                  <a:srgbClr val="66FFFF"/>
                </a:solidFill>
                <a:latin typeface="Arab Times"/>
                <a:ea typeface="Arab Times"/>
                <a:cs typeface="Arab Times"/>
                <a:sym typeface="Arab Times"/>
              </a:rPr>
              <a:t>… it is the analysis, evaluation and application of knowledge to solve problems that has taken center stage. (Salgues, 2018)</a:t>
            </a:r>
          </a:p>
        </p:txBody>
      </p:sp>
      <p:sp>
        <p:nvSpPr>
          <p:cNvPr name="TextBox 32" id="32"/>
          <p:cNvSpPr txBox="true"/>
          <p:nvPr/>
        </p:nvSpPr>
        <p:spPr>
          <a:xfrm rot="0">
            <a:off x="5397608" y="5899080"/>
            <a:ext cx="51768" cy="248422"/>
          </a:xfrm>
          <a:prstGeom prst="rect">
            <a:avLst/>
          </a:prstGeom>
        </p:spPr>
        <p:txBody>
          <a:bodyPr anchor="t" rtlCol="false" tIns="0" lIns="0" bIns="0" rIns="0">
            <a:spAutoFit/>
          </a:bodyPr>
          <a:lstStyle/>
          <a:p>
            <a:pPr algn="l">
              <a:lnSpc>
                <a:spcPts val="1922"/>
              </a:lnSpc>
            </a:pPr>
            <a:r>
              <a:rPr lang="en-US" sz="1598">
                <a:solidFill>
                  <a:srgbClr val="FFFFFF"/>
                </a:solidFill>
                <a:latin typeface="Arab Times"/>
                <a:ea typeface="Arab Times"/>
                <a:cs typeface="Arab Times"/>
                <a:sym typeface="Arab Times"/>
              </a:rPr>
              <a:t> </a:t>
            </a:r>
          </a:p>
        </p:txBody>
      </p:sp>
      <p:sp>
        <p:nvSpPr>
          <p:cNvPr name="TextBox 33" id="33"/>
          <p:cNvSpPr txBox="true"/>
          <p:nvPr/>
        </p:nvSpPr>
        <p:spPr>
          <a:xfrm rot="0">
            <a:off x="4923406" y="6143511"/>
            <a:ext cx="2755716" cy="491900"/>
          </a:xfrm>
          <a:prstGeom prst="rect">
            <a:avLst/>
          </a:prstGeom>
        </p:spPr>
        <p:txBody>
          <a:bodyPr anchor="t" rtlCol="false" tIns="0" lIns="0" bIns="0" rIns="0">
            <a:spAutoFit/>
          </a:bodyPr>
          <a:lstStyle/>
          <a:p>
            <a:pPr algn="l">
              <a:lnSpc>
                <a:spcPts val="1919"/>
              </a:lnSpc>
            </a:pPr>
            <a:r>
              <a:rPr lang="en-US" sz="1596" spc="3">
                <a:solidFill>
                  <a:srgbClr val="FFFFFF"/>
                </a:solidFill>
                <a:latin typeface="Arab Times"/>
                <a:ea typeface="Arab Times"/>
                <a:cs typeface="Arab Times"/>
                <a:sym typeface="Arab Times"/>
              </a:rPr>
              <a:t>from physical reality (phubbing) (Vitvitskaya et.al., 2022)</a:t>
            </a:r>
          </a:p>
        </p:txBody>
      </p:sp>
      <p:sp>
        <p:nvSpPr>
          <p:cNvPr name="TextBox 34" id="34"/>
          <p:cNvSpPr txBox="true"/>
          <p:nvPr/>
        </p:nvSpPr>
        <p:spPr>
          <a:xfrm rot="0">
            <a:off x="1054913" y="5486152"/>
            <a:ext cx="2938548" cy="764915"/>
          </a:xfrm>
          <a:prstGeom prst="rect">
            <a:avLst/>
          </a:prstGeom>
        </p:spPr>
        <p:txBody>
          <a:bodyPr anchor="t" rtlCol="false" tIns="0" lIns="0" bIns="0" rIns="0">
            <a:spAutoFit/>
          </a:bodyPr>
          <a:lstStyle/>
          <a:p>
            <a:pPr algn="l">
              <a:lnSpc>
                <a:spcPts val="2237"/>
              </a:lnSpc>
            </a:pPr>
            <a:r>
              <a:rPr lang="en-US" sz="1598" spc="1">
                <a:solidFill>
                  <a:srgbClr val="FFCC00"/>
                </a:solidFill>
                <a:latin typeface="Arab Times"/>
                <a:ea typeface="Arab Times"/>
                <a:cs typeface="Arab Times"/>
                <a:sym typeface="Arab Times"/>
              </a:rPr>
              <a:t>Doubled in 100 years before 1900; </a:t>
            </a:r>
          </a:p>
          <a:p>
            <a:pPr algn="l">
              <a:lnSpc>
                <a:spcPts val="1919"/>
              </a:lnSpc>
            </a:pPr>
            <a:r>
              <a:rPr lang="en-US" sz="1596" spc="1">
                <a:solidFill>
                  <a:srgbClr val="FFCC00"/>
                </a:solidFill>
                <a:latin typeface="Arab Times"/>
                <a:ea typeface="Arab Times"/>
                <a:cs typeface="Arab Times"/>
                <a:sym typeface="Arab Times"/>
              </a:rPr>
              <a:t>doubled in 1 year(Prensky 2009). Doubled in 12 hours (2020) </a:t>
            </a:r>
          </a:p>
        </p:txBody>
      </p:sp>
      <p:sp>
        <p:nvSpPr>
          <p:cNvPr name="TextBox 35" id="35"/>
          <p:cNvSpPr txBox="true"/>
          <p:nvPr/>
        </p:nvSpPr>
        <p:spPr>
          <a:xfrm rot="0">
            <a:off x="4923406" y="5870505"/>
            <a:ext cx="1604067" cy="276997"/>
          </a:xfrm>
          <a:prstGeom prst="rect">
            <a:avLst/>
          </a:prstGeom>
        </p:spPr>
        <p:txBody>
          <a:bodyPr anchor="t" rtlCol="false" tIns="0" lIns="0" bIns="0" rIns="0">
            <a:spAutoFit/>
          </a:bodyPr>
          <a:lstStyle/>
          <a:p>
            <a:pPr algn="l">
              <a:lnSpc>
                <a:spcPts val="2237"/>
              </a:lnSpc>
            </a:pPr>
            <a:r>
              <a:rPr lang="en-US" sz="1598">
                <a:solidFill>
                  <a:srgbClr val="FFFFFF"/>
                </a:solidFill>
                <a:latin typeface="Arab Times"/>
                <a:ea typeface="Arab Times"/>
                <a:cs typeface="Arab Times"/>
                <a:sym typeface="Arab Times"/>
              </a:rPr>
              <a:t>social symptoms &amp;</a:t>
            </a:r>
          </a:p>
        </p:txBody>
      </p:sp>
      <p:sp>
        <p:nvSpPr>
          <p:cNvPr name="TextBox 36" id="36"/>
          <p:cNvSpPr txBox="true"/>
          <p:nvPr/>
        </p:nvSpPr>
        <p:spPr>
          <a:xfrm rot="0">
            <a:off x="10268074" y="3526622"/>
            <a:ext cx="1676295" cy="1008707"/>
          </a:xfrm>
          <a:prstGeom prst="rect">
            <a:avLst/>
          </a:prstGeom>
        </p:spPr>
        <p:txBody>
          <a:bodyPr anchor="t" rtlCol="false" tIns="0" lIns="0" bIns="0" rIns="0">
            <a:spAutoFit/>
          </a:bodyPr>
          <a:lstStyle/>
          <a:p>
            <a:pPr algn="l">
              <a:lnSpc>
                <a:spcPts val="2237"/>
              </a:lnSpc>
            </a:pPr>
            <a:r>
              <a:rPr lang="en-US" sz="1598">
                <a:solidFill>
                  <a:srgbClr val="B4E7FA"/>
                </a:solidFill>
                <a:latin typeface="Arab Times"/>
                <a:ea typeface="Arab Times"/>
                <a:cs typeface="Arab Times"/>
                <a:sym typeface="Arab Times"/>
              </a:rPr>
              <a:t>Home-based </a:t>
            </a:r>
          </a:p>
          <a:p>
            <a:pPr algn="l">
              <a:lnSpc>
                <a:spcPts val="1919"/>
              </a:lnSpc>
            </a:pPr>
            <a:r>
              <a:rPr lang="en-US" sz="1596">
                <a:solidFill>
                  <a:srgbClr val="B4E7FA"/>
                </a:solidFill>
                <a:latin typeface="Arab Times"/>
                <a:ea typeface="Arab Times"/>
                <a:cs typeface="Arab Times"/>
                <a:sym typeface="Arab Times"/>
              </a:rPr>
              <a:t>restaurant: producer, mediator, and deliverer</a:t>
            </a:r>
          </a:p>
        </p:txBody>
      </p:sp>
      <p:sp>
        <p:nvSpPr>
          <p:cNvPr name="TextBox 37" id="37"/>
          <p:cNvSpPr txBox="true"/>
          <p:nvPr/>
        </p:nvSpPr>
        <p:spPr>
          <a:xfrm rot="0">
            <a:off x="4923406" y="5411686"/>
            <a:ext cx="2822934" cy="491900"/>
          </a:xfrm>
          <a:prstGeom prst="rect">
            <a:avLst/>
          </a:prstGeom>
        </p:spPr>
        <p:txBody>
          <a:bodyPr anchor="t" rtlCol="false" tIns="0" lIns="0" bIns="0" rIns="0">
            <a:spAutoFit/>
          </a:bodyPr>
          <a:lstStyle/>
          <a:p>
            <a:pPr algn="just">
              <a:lnSpc>
                <a:spcPts val="1918"/>
              </a:lnSpc>
            </a:pPr>
            <a:r>
              <a:rPr lang="en-US" sz="1596" spc="1">
                <a:solidFill>
                  <a:srgbClr val="FFFFFF"/>
                </a:solidFill>
                <a:latin typeface="Arab Times"/>
                <a:ea typeface="Arab Times"/>
                <a:cs typeface="Arab Times"/>
                <a:sym typeface="Arab Times"/>
              </a:rPr>
              <a:t>“live with gadgets, multi-tasking, suffer from cyber laziness to anti-</a:t>
            </a:r>
          </a:p>
        </p:txBody>
      </p:sp>
      <p:sp>
        <p:nvSpPr>
          <p:cNvPr name="TextBox 38" id="38"/>
          <p:cNvSpPr txBox="true"/>
          <p:nvPr/>
        </p:nvSpPr>
        <p:spPr>
          <a:xfrm rot="0">
            <a:off x="7666244" y="5899080"/>
            <a:ext cx="51768" cy="248422"/>
          </a:xfrm>
          <a:prstGeom prst="rect">
            <a:avLst/>
          </a:prstGeom>
        </p:spPr>
        <p:txBody>
          <a:bodyPr anchor="t" rtlCol="false" tIns="0" lIns="0" bIns="0" rIns="0">
            <a:spAutoFit/>
          </a:bodyPr>
          <a:lstStyle/>
          <a:p>
            <a:pPr algn="l">
              <a:lnSpc>
                <a:spcPts val="1921"/>
              </a:lnSpc>
            </a:pPr>
            <a:r>
              <a:rPr lang="en-US" sz="1598">
                <a:solidFill>
                  <a:srgbClr val="FFFFFF"/>
                </a:solidFill>
                <a:latin typeface="Arab Times"/>
                <a:ea typeface="Arab Times"/>
                <a:cs typeface="Arab Times"/>
                <a:sym typeface="Arab Times"/>
              </a:rPr>
              <a:t> </a:t>
            </a:r>
          </a:p>
        </p:txBody>
      </p:sp>
      <p:sp>
        <p:nvSpPr>
          <p:cNvPr name="TextBox 39" id="39"/>
          <p:cNvSpPr txBox="true"/>
          <p:nvPr/>
        </p:nvSpPr>
        <p:spPr>
          <a:xfrm rot="0">
            <a:off x="10099548" y="1595866"/>
            <a:ext cx="1594247" cy="736121"/>
          </a:xfrm>
          <a:prstGeom prst="rect">
            <a:avLst/>
          </a:prstGeom>
        </p:spPr>
        <p:txBody>
          <a:bodyPr anchor="t" rtlCol="false" tIns="0" lIns="0" bIns="0" rIns="0">
            <a:spAutoFit/>
          </a:bodyPr>
          <a:lstStyle/>
          <a:p>
            <a:pPr algn="l">
              <a:lnSpc>
                <a:spcPts val="1918"/>
              </a:lnSpc>
            </a:pPr>
            <a:r>
              <a:rPr lang="en-US" sz="1596" spc="1">
                <a:solidFill>
                  <a:srgbClr val="E2E773"/>
                </a:solidFill>
                <a:latin typeface="Arab Times"/>
                <a:ea typeface="Arab Times"/>
                <a:cs typeface="Arab Times"/>
                <a:sym typeface="Arab Times"/>
              </a:rPr>
              <a:t>during C-19, 83 % can be done at home; in the US </a:t>
            </a:r>
          </a:p>
        </p:txBody>
      </p:sp>
      <p:sp>
        <p:nvSpPr>
          <p:cNvPr name="TextBox 40" id="40"/>
          <p:cNvSpPr txBox="true"/>
          <p:nvPr/>
        </p:nvSpPr>
        <p:spPr>
          <a:xfrm rot="0">
            <a:off x="10099548" y="2327767"/>
            <a:ext cx="1685801" cy="491900"/>
          </a:xfrm>
          <a:prstGeom prst="rect">
            <a:avLst/>
          </a:prstGeom>
        </p:spPr>
        <p:txBody>
          <a:bodyPr anchor="t" rtlCol="false" tIns="0" lIns="0" bIns="0" rIns="0">
            <a:spAutoFit/>
          </a:bodyPr>
          <a:lstStyle/>
          <a:p>
            <a:pPr algn="l">
              <a:lnSpc>
                <a:spcPts val="1918"/>
              </a:lnSpc>
            </a:pPr>
            <a:r>
              <a:rPr lang="en-US" sz="1596" spc="1">
                <a:solidFill>
                  <a:srgbClr val="E2E773"/>
                </a:solidFill>
                <a:latin typeface="Arab Times"/>
                <a:ea typeface="Arab Times"/>
                <a:cs typeface="Arab Times"/>
                <a:sym typeface="Arab Times"/>
              </a:rPr>
              <a:t>now 37% (Dingel &amp;</a:t>
            </a:r>
          </a:p>
          <a:p>
            <a:pPr algn="l">
              <a:lnSpc>
                <a:spcPts val="2167"/>
              </a:lnSpc>
            </a:pPr>
            <a:r>
              <a:rPr lang="en-US" sz="1596" spc="3">
                <a:solidFill>
                  <a:srgbClr val="E2E773"/>
                </a:solidFill>
                <a:latin typeface="Arab Times"/>
                <a:ea typeface="Arab Times"/>
                <a:cs typeface="Arab Times"/>
                <a:sym typeface="Arab Times"/>
              </a:rPr>
              <a:t>Neiman, 2020)</a:t>
            </a:r>
          </a:p>
        </p:txBody>
      </p:sp>
      <p:sp>
        <p:nvSpPr>
          <p:cNvPr name="TextBox 41" id="41"/>
          <p:cNvSpPr txBox="true"/>
          <p:nvPr/>
        </p:nvSpPr>
        <p:spPr>
          <a:xfrm rot="0">
            <a:off x="11652504" y="2465022"/>
            <a:ext cx="161030" cy="203006"/>
          </a:xfrm>
          <a:prstGeom prst="rect">
            <a:avLst/>
          </a:prstGeom>
        </p:spPr>
        <p:txBody>
          <a:bodyPr anchor="t" rtlCol="false" tIns="0" lIns="0" bIns="0" rIns="0">
            <a:spAutoFit/>
          </a:bodyPr>
          <a:lstStyle/>
          <a:p>
            <a:pPr algn="l">
              <a:lnSpc>
                <a:spcPts val="1127"/>
              </a:lnSpc>
            </a:pPr>
            <a:r>
              <a:rPr lang="en-US" sz="2255">
                <a:solidFill>
                  <a:srgbClr val="FFFFFF"/>
                </a:solidFill>
                <a:latin typeface="Noto Sans"/>
                <a:ea typeface="Noto Sans"/>
                <a:cs typeface="Noto Sans"/>
                <a:sym typeface="Noto Sans"/>
              </a:rPr>
              <a:t>7</a:t>
            </a:r>
            <a:r>
              <a:rPr lang="en-US" sz="2255">
                <a:solidFill>
                  <a:srgbClr val="E2E773"/>
                </a:solidFill>
                <a:latin typeface="Noto Sans"/>
                <a:ea typeface="Noto Sans"/>
                <a:cs typeface="Noto Sans"/>
                <a:sym typeface="Noto Sans"/>
              </a:rPr>
              <a:t> </a:t>
            </a:r>
          </a:p>
        </p:txBody>
      </p:sp>
      <p:sp>
        <p:nvSpPr>
          <p:cNvPr name="TextBox 42" id="42"/>
          <p:cNvSpPr txBox="true"/>
          <p:nvPr/>
        </p:nvSpPr>
        <p:spPr>
          <a:xfrm rot="0">
            <a:off x="8898636" y="5033124"/>
            <a:ext cx="3031903" cy="1711404"/>
          </a:xfrm>
          <a:prstGeom prst="rect">
            <a:avLst/>
          </a:prstGeom>
        </p:spPr>
        <p:txBody>
          <a:bodyPr anchor="t" rtlCol="false" tIns="0" lIns="0" bIns="0" rIns="0">
            <a:spAutoFit/>
          </a:bodyPr>
          <a:lstStyle/>
          <a:p>
            <a:pPr algn="just">
              <a:lnSpc>
                <a:spcPts val="1919"/>
              </a:lnSpc>
            </a:pPr>
            <a:r>
              <a:rPr lang="en-US" sz="1596" spc="3">
                <a:solidFill>
                  <a:srgbClr val="EBEFA2"/>
                </a:solidFill>
                <a:latin typeface="Arab Times"/>
                <a:ea typeface="Arab Times"/>
                <a:cs typeface="Arab Times"/>
                <a:sym typeface="Arab Times"/>
              </a:rPr>
              <a:t>65% primary school students will deal with non-existent jobs. (WEF, 2016); 97 mil job emerge &amp; 85 mil submerge; pada 2025, 50% workers need reskilling, 40% core skills change (WEF, 2020) (Deskilling, Reskilling, Upskilling)</a:t>
            </a:r>
          </a:p>
        </p:txBody>
      </p:sp>
      <p:sp>
        <p:nvSpPr>
          <p:cNvPr name="TextBox 43" id="43"/>
          <p:cNvSpPr txBox="true"/>
          <p:nvPr/>
        </p:nvSpPr>
        <p:spPr>
          <a:xfrm rot="0">
            <a:off x="2607307" y="-89449"/>
            <a:ext cx="6509709" cy="552107"/>
          </a:xfrm>
          <a:prstGeom prst="rect">
            <a:avLst/>
          </a:prstGeom>
        </p:spPr>
        <p:txBody>
          <a:bodyPr anchor="t" rtlCol="false" tIns="0" lIns="0" bIns="0" rIns="0">
            <a:spAutoFit/>
          </a:bodyPr>
          <a:lstStyle/>
          <a:p>
            <a:pPr algn="l">
              <a:lnSpc>
                <a:spcPts val="4512"/>
              </a:lnSpc>
            </a:pPr>
            <a:r>
              <a:rPr lang="en-US" b="true" sz="2795" spc="2">
                <a:solidFill>
                  <a:srgbClr val="CCFF99"/>
                </a:solidFill>
                <a:latin typeface="Arial Bold"/>
                <a:ea typeface="Arial Bold"/>
                <a:cs typeface="Arial Bold"/>
                <a:sym typeface="Arial Bold"/>
              </a:rPr>
              <a:t>The dynamic world we’re dealing with</a:t>
            </a:r>
          </a:p>
        </p:txBody>
      </p:sp>
      <p:sp>
        <p:nvSpPr>
          <p:cNvPr name="TextBox 44" id="44"/>
          <p:cNvSpPr txBox="true"/>
          <p:nvPr/>
        </p:nvSpPr>
        <p:spPr>
          <a:xfrm rot="0">
            <a:off x="2378964" y="472650"/>
            <a:ext cx="161030" cy="488756"/>
          </a:xfrm>
          <a:prstGeom prst="rect">
            <a:avLst/>
          </a:prstGeom>
        </p:spPr>
        <p:txBody>
          <a:bodyPr anchor="t" rtlCol="false" tIns="0" lIns="0" bIns="0" rIns="0">
            <a:spAutoFit/>
          </a:bodyPr>
          <a:lstStyle/>
          <a:p>
            <a:pPr algn="l">
              <a:lnSpc>
                <a:spcPts val="4180"/>
              </a:lnSpc>
            </a:pPr>
            <a:r>
              <a:rPr lang="en-US" sz="2255" spc="1804">
                <a:solidFill>
                  <a:srgbClr val="FFFFFF"/>
                </a:solidFill>
                <a:latin typeface="Noto Sans"/>
                <a:ea typeface="Noto Sans"/>
                <a:cs typeface="Noto Sans"/>
                <a:sym typeface="Noto Sans"/>
              </a:rPr>
              <a:t>3</a:t>
            </a:r>
          </a:p>
        </p:txBody>
      </p:sp>
      <p:sp>
        <p:nvSpPr>
          <p:cNvPr name="TextBox 45" id="45"/>
          <p:cNvSpPr txBox="true"/>
          <p:nvPr/>
        </p:nvSpPr>
        <p:spPr>
          <a:xfrm rot="0">
            <a:off x="5495773" y="469687"/>
            <a:ext cx="46720" cy="356921"/>
          </a:xfrm>
          <a:prstGeom prst="rect">
            <a:avLst/>
          </a:prstGeom>
        </p:spPr>
        <p:txBody>
          <a:bodyPr anchor="t" rtlCol="false" tIns="0" lIns="0" bIns="0" rIns="0">
            <a:spAutoFit/>
          </a:bodyPr>
          <a:lstStyle/>
          <a:p>
            <a:pPr algn="l">
              <a:lnSpc>
                <a:spcPts val="2957"/>
              </a:lnSpc>
            </a:pPr>
            <a:r>
              <a:rPr lang="en-US" sz="1596" spc="1276">
                <a:solidFill>
                  <a:srgbClr val="CCFF99"/>
                </a:solidFill>
                <a:latin typeface="Calibri (MS)"/>
                <a:ea typeface="Calibri (MS)"/>
                <a:cs typeface="Calibri (MS)"/>
                <a:sym typeface="Calibri (MS)"/>
              </a:rPr>
              <a:t> </a:t>
            </a:r>
          </a:p>
        </p:txBody>
      </p:sp>
      <p:sp>
        <p:nvSpPr>
          <p:cNvPr name="TextBox 46" id="46"/>
          <p:cNvSpPr txBox="true"/>
          <p:nvPr/>
        </p:nvSpPr>
        <p:spPr>
          <a:xfrm rot="0">
            <a:off x="2889761" y="564937"/>
            <a:ext cx="2957703" cy="993191"/>
          </a:xfrm>
          <a:prstGeom prst="rect">
            <a:avLst/>
          </a:prstGeom>
        </p:spPr>
        <p:txBody>
          <a:bodyPr anchor="t" rtlCol="false" tIns="0" lIns="0" bIns="0" rIns="0">
            <a:spAutoFit/>
          </a:bodyPr>
          <a:lstStyle/>
          <a:p>
            <a:pPr algn="l">
              <a:lnSpc>
                <a:spcPts val="1919"/>
              </a:lnSpc>
            </a:pPr>
            <a:r>
              <a:rPr lang="en-US" sz="1596">
                <a:solidFill>
                  <a:srgbClr val="CCFF99"/>
                </a:solidFill>
                <a:latin typeface="Calibri (MS)"/>
                <a:ea typeface="Calibri (MS)"/>
                <a:cs typeface="Calibri (MS)"/>
                <a:sym typeface="Calibri (MS)"/>
              </a:rPr>
              <a:t>IBM Watson: legal consultation done in secondswith 90%accuracy (human 70%) 90% lawyers are no longer needed</a:t>
            </a:r>
          </a:p>
        </p:txBody>
      </p:sp>
      <p:sp>
        <p:nvSpPr>
          <p:cNvPr name="TextBox 47" id="47"/>
          <p:cNvSpPr txBox="true"/>
          <p:nvPr/>
        </p:nvSpPr>
        <p:spPr>
          <a:xfrm rot="0">
            <a:off x="6191755" y="819826"/>
            <a:ext cx="3021530" cy="749351"/>
          </a:xfrm>
          <a:prstGeom prst="rect">
            <a:avLst/>
          </a:prstGeom>
        </p:spPr>
        <p:txBody>
          <a:bodyPr anchor="t" rtlCol="false" tIns="0" lIns="0" bIns="0" rIns="0">
            <a:spAutoFit/>
          </a:bodyPr>
          <a:lstStyle/>
          <a:p>
            <a:pPr algn="l">
              <a:lnSpc>
                <a:spcPts val="1919"/>
              </a:lnSpc>
            </a:pPr>
            <a:r>
              <a:rPr lang="en-US" sz="1596">
                <a:solidFill>
                  <a:srgbClr val="FFCCFF"/>
                </a:solidFill>
                <a:latin typeface="Calibri (MS)"/>
                <a:ea typeface="Calibri (MS)"/>
                <a:cs typeface="Calibri (MS)"/>
                <a:sym typeface="Calibri (MS)"/>
              </a:rPr>
              <a:t>15storey 6 days in 2010; hotel 30 storey 355 rooms 15 days, in 2011 earthquake resistance in 7-9 Richter</a:t>
            </a:r>
          </a:p>
        </p:txBody>
      </p:sp>
      <p:sp>
        <p:nvSpPr>
          <p:cNvPr name="TextBox 48" id="48"/>
          <p:cNvSpPr txBox="true"/>
          <p:nvPr/>
        </p:nvSpPr>
        <p:spPr>
          <a:xfrm rot="0">
            <a:off x="6549514" y="5870505"/>
            <a:ext cx="1138028" cy="276997"/>
          </a:xfrm>
          <a:prstGeom prst="rect">
            <a:avLst/>
          </a:prstGeom>
        </p:spPr>
        <p:txBody>
          <a:bodyPr anchor="t" rtlCol="false" tIns="0" lIns="0" bIns="0" rIns="0">
            <a:spAutoFit/>
          </a:bodyPr>
          <a:lstStyle/>
          <a:p>
            <a:pPr algn="l">
              <a:lnSpc>
                <a:spcPts val="2237"/>
              </a:lnSpc>
            </a:pPr>
            <a:r>
              <a:rPr lang="en-US" sz="1598">
                <a:solidFill>
                  <a:srgbClr val="FFFFFF"/>
                </a:solidFill>
                <a:latin typeface="Arab Times"/>
                <a:ea typeface="Arab Times"/>
                <a:cs typeface="Arab Times"/>
                <a:sym typeface="Arab Times"/>
              </a:rPr>
              <a:t>self-exclusion</a:t>
            </a:r>
          </a:p>
        </p:txBody>
      </p:sp>
      <p:sp>
        <p:nvSpPr>
          <p:cNvPr name="TextBox 49" id="49"/>
          <p:cNvSpPr txBox="true"/>
          <p:nvPr/>
        </p:nvSpPr>
        <p:spPr>
          <a:xfrm rot="0">
            <a:off x="6191755" y="546773"/>
            <a:ext cx="3320358" cy="290598"/>
          </a:xfrm>
          <a:prstGeom prst="rect">
            <a:avLst/>
          </a:prstGeom>
        </p:spPr>
        <p:txBody>
          <a:bodyPr anchor="t" rtlCol="false" tIns="0" lIns="0" bIns="0" rIns="0">
            <a:spAutoFit/>
          </a:bodyPr>
          <a:lstStyle/>
          <a:p>
            <a:pPr algn="l">
              <a:lnSpc>
                <a:spcPts val="2237"/>
              </a:lnSpc>
            </a:pPr>
            <a:r>
              <a:rPr lang="en-US" sz="1598">
                <a:solidFill>
                  <a:srgbClr val="FFCCFF"/>
                </a:solidFill>
                <a:latin typeface="Calibri (MS)"/>
                <a:ea typeface="Calibri (MS)"/>
                <a:cs typeface="Calibri (MS)"/>
                <a:sym typeface="Calibri (MS)"/>
              </a:rPr>
              <a:t>China:pavilion6storey24hours;hotel </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2192000" cy="6858000"/>
          </a:xfrm>
          <a:custGeom>
            <a:avLst/>
            <a:gdLst/>
            <a:ahLst/>
            <a:cxnLst/>
            <a:rect r="r" b="b" t="t" l="l"/>
            <a:pathLst>
              <a:path h="6858000" w="12192000">
                <a:moveTo>
                  <a:pt x="0" y="0"/>
                </a:moveTo>
                <a:lnTo>
                  <a:pt x="12192000" y="0"/>
                </a:lnTo>
                <a:lnTo>
                  <a:pt x="12192000" y="6858000"/>
                </a:lnTo>
                <a:lnTo>
                  <a:pt x="0" y="6858000"/>
                </a:lnTo>
                <a:lnTo>
                  <a:pt x="0" y="0"/>
                </a:lnTo>
                <a:close/>
              </a:path>
            </a:pathLst>
          </a:custGeom>
          <a:blipFill>
            <a:blip r:embed="rId2"/>
            <a:stretch>
              <a:fillRect l="0" t="0" r="0" b="0"/>
            </a:stretch>
          </a:blipFill>
        </p:spPr>
      </p:sp>
      <p:sp>
        <p:nvSpPr>
          <p:cNvPr name="Freeform 3" id="3"/>
          <p:cNvSpPr/>
          <p:nvPr/>
        </p:nvSpPr>
        <p:spPr>
          <a:xfrm flipH="false" flipV="false" rot="0">
            <a:off x="453123" y="978151"/>
            <a:ext cx="552717" cy="841753"/>
          </a:xfrm>
          <a:custGeom>
            <a:avLst/>
            <a:gdLst/>
            <a:ahLst/>
            <a:cxnLst/>
            <a:rect r="r" b="b" t="t" l="l"/>
            <a:pathLst>
              <a:path h="841753" w="552717">
                <a:moveTo>
                  <a:pt x="0" y="0"/>
                </a:moveTo>
                <a:lnTo>
                  <a:pt x="552717" y="0"/>
                </a:lnTo>
                <a:lnTo>
                  <a:pt x="552717" y="841753"/>
                </a:lnTo>
                <a:lnTo>
                  <a:pt x="0" y="84175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329184" y="2331720"/>
            <a:ext cx="782574" cy="715518"/>
          </a:xfrm>
          <a:custGeom>
            <a:avLst/>
            <a:gdLst/>
            <a:ahLst/>
            <a:cxnLst/>
            <a:rect r="r" b="b" t="t" l="l"/>
            <a:pathLst>
              <a:path h="715518" w="782574">
                <a:moveTo>
                  <a:pt x="0" y="0"/>
                </a:moveTo>
                <a:lnTo>
                  <a:pt x="782574" y="0"/>
                </a:lnTo>
                <a:lnTo>
                  <a:pt x="782574" y="715518"/>
                </a:lnTo>
                <a:lnTo>
                  <a:pt x="0" y="715518"/>
                </a:lnTo>
                <a:lnTo>
                  <a:pt x="0" y="0"/>
                </a:lnTo>
                <a:close/>
              </a:path>
            </a:pathLst>
          </a:custGeom>
          <a:blipFill>
            <a:blip r:embed="rId5"/>
            <a:stretch>
              <a:fillRect l="0" t="0" r="0" b="0"/>
            </a:stretch>
          </a:blipFill>
        </p:spPr>
      </p:sp>
      <p:sp>
        <p:nvSpPr>
          <p:cNvPr name="Freeform 5" id="5"/>
          <p:cNvSpPr/>
          <p:nvPr/>
        </p:nvSpPr>
        <p:spPr>
          <a:xfrm flipH="false" flipV="false" rot="0">
            <a:off x="306324" y="4684776"/>
            <a:ext cx="738378" cy="713994"/>
          </a:xfrm>
          <a:custGeom>
            <a:avLst/>
            <a:gdLst/>
            <a:ahLst/>
            <a:cxnLst/>
            <a:rect r="r" b="b" t="t" l="l"/>
            <a:pathLst>
              <a:path h="713994" w="738378">
                <a:moveTo>
                  <a:pt x="0" y="0"/>
                </a:moveTo>
                <a:lnTo>
                  <a:pt x="738378" y="0"/>
                </a:lnTo>
                <a:lnTo>
                  <a:pt x="738378" y="713994"/>
                </a:lnTo>
                <a:lnTo>
                  <a:pt x="0" y="713994"/>
                </a:lnTo>
                <a:lnTo>
                  <a:pt x="0" y="0"/>
                </a:lnTo>
                <a:close/>
              </a:path>
            </a:pathLst>
          </a:custGeom>
          <a:blipFill>
            <a:blip r:embed="rId6"/>
            <a:stretch>
              <a:fillRect l="0" t="0" r="0" b="0"/>
            </a:stretch>
          </a:blipFill>
        </p:spPr>
      </p:sp>
      <p:sp>
        <p:nvSpPr>
          <p:cNvPr name="Freeform 6" id="6"/>
          <p:cNvSpPr/>
          <p:nvPr/>
        </p:nvSpPr>
        <p:spPr>
          <a:xfrm flipH="false" flipV="false" rot="0">
            <a:off x="329184" y="3582924"/>
            <a:ext cx="738378" cy="723138"/>
          </a:xfrm>
          <a:custGeom>
            <a:avLst/>
            <a:gdLst/>
            <a:ahLst/>
            <a:cxnLst/>
            <a:rect r="r" b="b" t="t" l="l"/>
            <a:pathLst>
              <a:path h="723138" w="738378">
                <a:moveTo>
                  <a:pt x="0" y="0"/>
                </a:moveTo>
                <a:lnTo>
                  <a:pt x="738378" y="0"/>
                </a:lnTo>
                <a:lnTo>
                  <a:pt x="738378" y="723138"/>
                </a:lnTo>
                <a:lnTo>
                  <a:pt x="0" y="723138"/>
                </a:lnTo>
                <a:lnTo>
                  <a:pt x="0" y="0"/>
                </a:lnTo>
                <a:close/>
              </a:path>
            </a:pathLst>
          </a:custGeom>
          <a:blipFill>
            <a:blip r:embed="rId7"/>
            <a:stretch>
              <a:fillRect l="0" t="0" r="0" b="0"/>
            </a:stretch>
          </a:blipFill>
        </p:spPr>
      </p:sp>
      <p:sp>
        <p:nvSpPr>
          <p:cNvPr name="TextBox 7" id="7"/>
          <p:cNvSpPr txBox="true"/>
          <p:nvPr/>
        </p:nvSpPr>
        <p:spPr>
          <a:xfrm rot="0">
            <a:off x="1467612" y="2828458"/>
            <a:ext cx="1069829" cy="287017"/>
          </a:xfrm>
          <a:prstGeom prst="rect">
            <a:avLst/>
          </a:prstGeom>
        </p:spPr>
        <p:txBody>
          <a:bodyPr anchor="t" rtlCol="false" tIns="0" lIns="0" bIns="0" rIns="0">
            <a:spAutoFit/>
          </a:bodyPr>
          <a:lstStyle/>
          <a:p>
            <a:pPr algn="l">
              <a:lnSpc>
                <a:spcPts val="2237"/>
              </a:lnSpc>
            </a:pPr>
            <a:r>
              <a:rPr lang="en-US" b="true" sz="1598">
                <a:solidFill>
                  <a:srgbClr val="FFFF00"/>
                </a:solidFill>
                <a:latin typeface="Arial Bold"/>
                <a:ea typeface="Arial Bold"/>
                <a:cs typeface="Arial Bold"/>
                <a:sym typeface="Arial Bold"/>
              </a:rPr>
              <a:t>2. Hunger</a:t>
            </a:r>
            <a:r>
              <a:rPr lang="en-US" sz="1598">
                <a:solidFill>
                  <a:srgbClr val="FFFFFF"/>
                </a:solidFill>
                <a:latin typeface="Arial"/>
                <a:ea typeface="Arial"/>
                <a:cs typeface="Arial"/>
                <a:sym typeface="Arial"/>
              </a:rPr>
              <a:t> </a:t>
            </a:r>
          </a:p>
        </p:txBody>
      </p:sp>
      <p:sp>
        <p:nvSpPr>
          <p:cNvPr name="TextBox 8" id="8"/>
          <p:cNvSpPr txBox="true"/>
          <p:nvPr/>
        </p:nvSpPr>
        <p:spPr>
          <a:xfrm rot="0">
            <a:off x="1496825" y="1123988"/>
            <a:ext cx="2658818" cy="258442"/>
          </a:xfrm>
          <a:prstGeom prst="rect">
            <a:avLst/>
          </a:prstGeom>
        </p:spPr>
        <p:txBody>
          <a:bodyPr anchor="t" rtlCol="false" tIns="0" lIns="0" bIns="0" rIns="0">
            <a:spAutoFit/>
          </a:bodyPr>
          <a:lstStyle/>
          <a:p>
            <a:pPr algn="l">
              <a:lnSpc>
                <a:spcPts val="1924"/>
              </a:lnSpc>
            </a:pPr>
            <a:r>
              <a:rPr lang="en-US" b="true" sz="1598">
                <a:solidFill>
                  <a:srgbClr val="FFFF00"/>
                </a:solidFill>
                <a:latin typeface="Arial Bold"/>
                <a:ea typeface="Arial Bold"/>
                <a:cs typeface="Arial Bold"/>
                <a:sym typeface="Arial Bold"/>
              </a:rPr>
              <a:t>2016 was the warmest year</a:t>
            </a:r>
          </a:p>
        </p:txBody>
      </p:sp>
      <p:sp>
        <p:nvSpPr>
          <p:cNvPr name="TextBox 9" id="9"/>
          <p:cNvSpPr txBox="true"/>
          <p:nvPr/>
        </p:nvSpPr>
        <p:spPr>
          <a:xfrm rot="0">
            <a:off x="1846059" y="1368371"/>
            <a:ext cx="57474" cy="258080"/>
          </a:xfrm>
          <a:prstGeom prst="rect">
            <a:avLst/>
          </a:prstGeom>
        </p:spPr>
        <p:txBody>
          <a:bodyPr anchor="t" rtlCol="false" tIns="0" lIns="0" bIns="0" rIns="0">
            <a:spAutoFit/>
          </a:bodyPr>
          <a:lstStyle/>
          <a:p>
            <a:pPr algn="l">
              <a:lnSpc>
                <a:spcPts val="1921"/>
              </a:lnSpc>
            </a:pPr>
            <a:r>
              <a:rPr lang="en-US" sz="1596">
                <a:solidFill>
                  <a:srgbClr val="66FFCC"/>
                </a:solidFill>
                <a:latin typeface="Arial"/>
                <a:ea typeface="Arial"/>
                <a:cs typeface="Arial"/>
                <a:sym typeface="Arial"/>
              </a:rPr>
              <a:t> </a:t>
            </a:r>
          </a:p>
        </p:txBody>
      </p:sp>
      <p:sp>
        <p:nvSpPr>
          <p:cNvPr name="TextBox 10" id="10"/>
          <p:cNvSpPr txBox="true"/>
          <p:nvPr/>
        </p:nvSpPr>
        <p:spPr>
          <a:xfrm rot="0">
            <a:off x="5320922" y="1123988"/>
            <a:ext cx="2890999" cy="258442"/>
          </a:xfrm>
          <a:prstGeom prst="rect">
            <a:avLst/>
          </a:prstGeom>
        </p:spPr>
        <p:txBody>
          <a:bodyPr anchor="t" rtlCol="false" tIns="0" lIns="0" bIns="0" rIns="0">
            <a:spAutoFit/>
          </a:bodyPr>
          <a:lstStyle/>
          <a:p>
            <a:pPr algn="l">
              <a:lnSpc>
                <a:spcPts val="1924"/>
              </a:lnSpc>
            </a:pPr>
            <a:r>
              <a:rPr lang="en-US" sz="1598" spc="1">
                <a:solidFill>
                  <a:srgbClr val="FFFF00"/>
                </a:solidFill>
                <a:latin typeface="Arial"/>
                <a:ea typeface="Arial"/>
                <a:cs typeface="Arial"/>
                <a:sym typeface="Arial"/>
              </a:rPr>
              <a:t>;</a:t>
            </a:r>
            <a:r>
              <a:rPr lang="en-US" b="true" sz="1598" spc="1">
                <a:solidFill>
                  <a:srgbClr val="FF99CC"/>
                </a:solidFill>
                <a:latin typeface="Arial Bold"/>
                <a:ea typeface="Arial Bold"/>
                <a:cs typeface="Arial Bold"/>
                <a:sym typeface="Arial Bold"/>
              </a:rPr>
              <a:t>2023 was the warmest year (</a:t>
            </a:r>
          </a:p>
        </p:txBody>
      </p:sp>
      <p:sp>
        <p:nvSpPr>
          <p:cNvPr name="TextBox 11" id="11"/>
          <p:cNvSpPr txBox="true"/>
          <p:nvPr/>
        </p:nvSpPr>
        <p:spPr>
          <a:xfrm rot="0">
            <a:off x="5552227" y="1368371"/>
            <a:ext cx="57474" cy="258080"/>
          </a:xfrm>
          <a:prstGeom prst="rect">
            <a:avLst/>
          </a:prstGeom>
        </p:spPr>
        <p:txBody>
          <a:bodyPr anchor="t" rtlCol="false" tIns="0" lIns="0" bIns="0" rIns="0">
            <a:spAutoFit/>
          </a:bodyPr>
          <a:lstStyle/>
          <a:p>
            <a:pPr algn="l">
              <a:lnSpc>
                <a:spcPts val="1921"/>
              </a:lnSpc>
            </a:pPr>
            <a:r>
              <a:rPr lang="en-US" sz="1596">
                <a:solidFill>
                  <a:srgbClr val="66FFCC"/>
                </a:solidFill>
                <a:latin typeface="Arial"/>
                <a:ea typeface="Arial"/>
                <a:cs typeface="Arial"/>
                <a:sym typeface="Arial"/>
              </a:rPr>
              <a:t> </a:t>
            </a:r>
          </a:p>
        </p:txBody>
      </p:sp>
      <p:sp>
        <p:nvSpPr>
          <p:cNvPr name="TextBox 12" id="12"/>
          <p:cNvSpPr txBox="true"/>
          <p:nvPr/>
        </p:nvSpPr>
        <p:spPr>
          <a:xfrm rot="0">
            <a:off x="4194686" y="1171175"/>
            <a:ext cx="1149039" cy="199130"/>
          </a:xfrm>
          <a:prstGeom prst="rect">
            <a:avLst/>
          </a:prstGeom>
        </p:spPr>
        <p:txBody>
          <a:bodyPr anchor="t" rtlCol="false" tIns="0" lIns="0" bIns="0" rIns="0">
            <a:spAutoFit/>
          </a:bodyPr>
          <a:lstStyle/>
          <a:p>
            <a:pPr algn="l">
              <a:lnSpc>
                <a:spcPts val="1486"/>
              </a:lnSpc>
            </a:pPr>
            <a:r>
              <a:rPr lang="en-US" sz="1202">
                <a:solidFill>
                  <a:srgbClr val="FFFF00"/>
                </a:solidFill>
                <a:latin typeface="Arial"/>
                <a:ea typeface="Arial"/>
                <a:cs typeface="Arial"/>
                <a:sym typeface="Arial"/>
              </a:rPr>
              <a:t>(NASA &amp; NOAA)</a:t>
            </a:r>
          </a:p>
        </p:txBody>
      </p:sp>
      <p:sp>
        <p:nvSpPr>
          <p:cNvPr name="TextBox 13" id="13"/>
          <p:cNvSpPr txBox="true"/>
          <p:nvPr/>
        </p:nvSpPr>
        <p:spPr>
          <a:xfrm rot="0">
            <a:off x="4917396" y="1368371"/>
            <a:ext cx="57474" cy="258080"/>
          </a:xfrm>
          <a:prstGeom prst="rect">
            <a:avLst/>
          </a:prstGeom>
        </p:spPr>
        <p:txBody>
          <a:bodyPr anchor="t" rtlCol="false" tIns="0" lIns="0" bIns="0" rIns="0">
            <a:spAutoFit/>
          </a:bodyPr>
          <a:lstStyle/>
          <a:p>
            <a:pPr algn="l">
              <a:lnSpc>
                <a:spcPts val="1972"/>
              </a:lnSpc>
            </a:pPr>
            <a:r>
              <a:rPr lang="en-US" sz="1596">
                <a:solidFill>
                  <a:srgbClr val="66FFCC"/>
                </a:solidFill>
                <a:latin typeface="Arial"/>
                <a:ea typeface="Arial"/>
                <a:cs typeface="Arial"/>
                <a:sym typeface="Arial"/>
              </a:rPr>
              <a:t> </a:t>
            </a:r>
          </a:p>
        </p:txBody>
      </p:sp>
      <p:sp>
        <p:nvSpPr>
          <p:cNvPr name="TextBox 14" id="14"/>
          <p:cNvSpPr txBox="true"/>
          <p:nvPr/>
        </p:nvSpPr>
        <p:spPr>
          <a:xfrm rot="0">
            <a:off x="8154667" y="1095413"/>
            <a:ext cx="2442391" cy="287017"/>
          </a:xfrm>
          <a:prstGeom prst="rect">
            <a:avLst/>
          </a:prstGeom>
        </p:spPr>
        <p:txBody>
          <a:bodyPr anchor="t" rtlCol="false" tIns="0" lIns="0" bIns="0" rIns="0">
            <a:spAutoFit/>
          </a:bodyPr>
          <a:lstStyle/>
          <a:p>
            <a:pPr algn="l">
              <a:lnSpc>
                <a:spcPts val="2237"/>
              </a:lnSpc>
            </a:pPr>
            <a:r>
              <a:rPr lang="en-US" sz="1598">
                <a:solidFill>
                  <a:srgbClr val="FF99CC"/>
                </a:solidFill>
                <a:latin typeface="Arial"/>
                <a:ea typeface="Arial"/>
                <a:cs typeface="Arial"/>
                <a:sym typeface="Arial"/>
              </a:rPr>
              <a:t>NASA &amp; NOAA January17, 2024; </a:t>
            </a:r>
          </a:p>
        </p:txBody>
      </p:sp>
      <p:sp>
        <p:nvSpPr>
          <p:cNvPr name="TextBox 15" id="15"/>
          <p:cNvSpPr txBox="true"/>
          <p:nvPr/>
        </p:nvSpPr>
        <p:spPr>
          <a:xfrm rot="0">
            <a:off x="2370030" y="2166442"/>
            <a:ext cx="57474" cy="258080"/>
          </a:xfrm>
          <a:prstGeom prst="rect">
            <a:avLst/>
          </a:prstGeom>
        </p:spPr>
        <p:txBody>
          <a:bodyPr anchor="t" rtlCol="false" tIns="0" lIns="0" bIns="0" rIns="0">
            <a:spAutoFit/>
          </a:bodyPr>
          <a:lstStyle/>
          <a:p>
            <a:pPr algn="l">
              <a:lnSpc>
                <a:spcPts val="1905"/>
              </a:lnSpc>
            </a:pPr>
            <a:r>
              <a:rPr lang="en-US" sz="1596" spc="1152">
                <a:solidFill>
                  <a:srgbClr val="FFFFFF"/>
                </a:solidFill>
                <a:latin typeface="Arial"/>
                <a:ea typeface="Arial"/>
                <a:cs typeface="Arial"/>
                <a:sym typeface="Arial"/>
              </a:rPr>
              <a:t> </a:t>
            </a:r>
          </a:p>
        </p:txBody>
      </p:sp>
      <p:sp>
        <p:nvSpPr>
          <p:cNvPr name="TextBox 16" id="16"/>
          <p:cNvSpPr txBox="true"/>
          <p:nvPr/>
        </p:nvSpPr>
        <p:spPr>
          <a:xfrm rot="0">
            <a:off x="4619882" y="2157527"/>
            <a:ext cx="413490" cy="275901"/>
          </a:xfrm>
          <a:prstGeom prst="rect">
            <a:avLst/>
          </a:prstGeom>
        </p:spPr>
        <p:txBody>
          <a:bodyPr anchor="t" rtlCol="false" tIns="0" lIns="0" bIns="0" rIns="0">
            <a:spAutoFit/>
          </a:bodyPr>
          <a:lstStyle/>
          <a:p>
            <a:pPr algn="l">
              <a:lnSpc>
                <a:spcPts val="1905"/>
              </a:lnSpc>
            </a:pPr>
            <a:r>
              <a:rPr lang="en-US" sz="1596" spc="1152">
                <a:solidFill>
                  <a:srgbClr val="FFFFFF"/>
                </a:solidFill>
                <a:latin typeface="Arial"/>
                <a:ea typeface="Arial"/>
                <a:cs typeface="Arial"/>
                <a:sym typeface="Arial"/>
              </a:rPr>
              <a:t>° </a:t>
            </a:r>
          </a:p>
        </p:txBody>
      </p:sp>
      <p:sp>
        <p:nvSpPr>
          <p:cNvPr name="TextBox 17" id="17"/>
          <p:cNvSpPr txBox="true"/>
          <p:nvPr/>
        </p:nvSpPr>
        <p:spPr>
          <a:xfrm rot="0">
            <a:off x="2552957" y="2408472"/>
            <a:ext cx="7457923" cy="258442"/>
          </a:xfrm>
          <a:prstGeom prst="rect">
            <a:avLst/>
          </a:prstGeom>
        </p:spPr>
        <p:txBody>
          <a:bodyPr anchor="t" rtlCol="false" tIns="0" lIns="0" bIns="0" rIns="0">
            <a:spAutoFit/>
          </a:bodyPr>
          <a:lstStyle/>
          <a:p>
            <a:pPr algn="l">
              <a:lnSpc>
                <a:spcPts val="1908"/>
              </a:lnSpc>
            </a:pPr>
            <a:r>
              <a:rPr lang="en-US" sz="1598" spc="1">
                <a:solidFill>
                  <a:srgbClr val="FFFFFF"/>
                </a:solidFill>
                <a:latin typeface="Arial"/>
                <a:ea typeface="Arial"/>
                <a:cs typeface="Arial"/>
                <a:sym typeface="Arial"/>
              </a:rPr>
              <a:t>By 2030, a number of 48,000 more diarrhoea-related deaths in children under 15.</a:t>
            </a:r>
          </a:p>
        </p:txBody>
      </p:sp>
      <p:sp>
        <p:nvSpPr>
          <p:cNvPr name="TextBox 18" id="18"/>
          <p:cNvSpPr txBox="true"/>
          <p:nvPr/>
        </p:nvSpPr>
        <p:spPr>
          <a:xfrm rot="0">
            <a:off x="2403605" y="2666533"/>
            <a:ext cx="7283215" cy="448942"/>
          </a:xfrm>
          <a:prstGeom prst="rect">
            <a:avLst/>
          </a:prstGeom>
        </p:spPr>
        <p:txBody>
          <a:bodyPr anchor="t" rtlCol="false" tIns="0" lIns="0" bIns="0" rIns="0">
            <a:spAutoFit/>
          </a:bodyPr>
          <a:lstStyle/>
          <a:p>
            <a:pPr algn="l">
              <a:lnSpc>
                <a:spcPts val="3996"/>
              </a:lnSpc>
            </a:pPr>
            <a:r>
              <a:rPr lang="en-US" sz="1598">
                <a:solidFill>
                  <a:srgbClr val="FFFFFF"/>
                </a:solidFill>
                <a:latin typeface="Arial"/>
                <a:ea typeface="Arial"/>
                <a:cs typeface="Arial"/>
                <a:sym typeface="Arial"/>
              </a:rPr>
              <a:t>:The crop yield failures is projected to be as much as 4.5 times higher by 2030 </a:t>
            </a:r>
          </a:p>
        </p:txBody>
      </p:sp>
      <p:sp>
        <p:nvSpPr>
          <p:cNvPr name="TextBox 19" id="19"/>
          <p:cNvSpPr txBox="true"/>
          <p:nvPr/>
        </p:nvSpPr>
        <p:spPr>
          <a:xfrm rot="0">
            <a:off x="2313689" y="2137867"/>
            <a:ext cx="7156466" cy="286655"/>
          </a:xfrm>
          <a:prstGeom prst="rect">
            <a:avLst/>
          </a:prstGeom>
        </p:spPr>
        <p:txBody>
          <a:bodyPr anchor="t" rtlCol="false" tIns="0" lIns="0" bIns="0" rIns="0">
            <a:spAutoFit/>
          </a:bodyPr>
          <a:lstStyle/>
          <a:p>
            <a:pPr algn="l">
              <a:lnSpc>
                <a:spcPts val="2234"/>
              </a:lnSpc>
            </a:pPr>
            <a:r>
              <a:rPr lang="en-US" sz="1596" spc="1">
                <a:solidFill>
                  <a:srgbClr val="FFFFFF"/>
                </a:solidFill>
                <a:latin typeface="Arial"/>
                <a:ea typeface="Arial"/>
                <a:cs typeface="Arial"/>
                <a:sym typeface="Arial"/>
              </a:rPr>
              <a:t>: Globally, warming of 2-3 C causes &gt;150 millionadditionalcases of malaria.</a:t>
            </a:r>
          </a:p>
        </p:txBody>
      </p:sp>
      <p:sp>
        <p:nvSpPr>
          <p:cNvPr name="TextBox 20" id="20"/>
          <p:cNvSpPr txBox="true"/>
          <p:nvPr/>
        </p:nvSpPr>
        <p:spPr>
          <a:xfrm rot="0">
            <a:off x="1496825" y="1339796"/>
            <a:ext cx="9102966" cy="286655"/>
          </a:xfrm>
          <a:prstGeom prst="rect">
            <a:avLst/>
          </a:prstGeom>
        </p:spPr>
        <p:txBody>
          <a:bodyPr anchor="t" rtlCol="false" tIns="0" lIns="0" bIns="0" rIns="0">
            <a:spAutoFit/>
          </a:bodyPr>
          <a:lstStyle/>
          <a:p>
            <a:pPr algn="l">
              <a:lnSpc>
                <a:spcPts val="2234"/>
              </a:lnSpc>
            </a:pPr>
            <a:r>
              <a:rPr lang="en-US" sz="1596">
                <a:solidFill>
                  <a:srgbClr val="66FFCC"/>
                </a:solidFill>
                <a:latin typeface="Arial"/>
                <a:ea typeface="Arial"/>
                <a:cs typeface="Arial"/>
                <a:sym typeface="Arial"/>
              </a:rPr>
              <a:t>The</a:t>
            </a:r>
            <a:r>
              <a:rPr lang="en-US" sz="1596">
                <a:solidFill>
                  <a:srgbClr val="FFFFFF"/>
                </a:solidFill>
                <a:latin typeface="Arial"/>
                <a:ea typeface="Arial"/>
                <a:cs typeface="Arial"/>
                <a:sym typeface="Arial"/>
              </a:rPr>
              <a:t> </a:t>
            </a:r>
            <a:r>
              <a:rPr lang="en-US" sz="1596">
                <a:solidFill>
                  <a:srgbClr val="66FFCC"/>
                </a:solidFill>
                <a:latin typeface="Arial"/>
                <a:ea typeface="Arial"/>
                <a:cs typeface="Arial"/>
                <a:sym typeface="Arial"/>
              </a:rPr>
              <a:t>10warmest</a:t>
            </a:r>
            <a:r>
              <a:rPr lang="en-US" sz="1596">
                <a:solidFill>
                  <a:srgbClr val="FFFFFF"/>
                </a:solidFill>
                <a:latin typeface="Arial"/>
                <a:ea typeface="Arial"/>
                <a:cs typeface="Arial"/>
                <a:sym typeface="Arial"/>
              </a:rPr>
              <a:t> </a:t>
            </a:r>
            <a:r>
              <a:rPr lang="en-US" sz="1596">
                <a:solidFill>
                  <a:srgbClr val="66FFCC"/>
                </a:solidFill>
                <a:latin typeface="Arial"/>
                <a:ea typeface="Arial"/>
                <a:cs typeface="Arial"/>
                <a:sym typeface="Arial"/>
              </a:rPr>
              <a:t>years</a:t>
            </a:r>
            <a:r>
              <a:rPr lang="en-US" sz="1596">
                <a:solidFill>
                  <a:srgbClr val="FFFFFF"/>
                </a:solidFill>
                <a:latin typeface="Arial"/>
                <a:ea typeface="Arial"/>
                <a:cs typeface="Arial"/>
                <a:sym typeface="Arial"/>
              </a:rPr>
              <a:t> </a:t>
            </a:r>
            <a:r>
              <a:rPr lang="en-US" sz="1596">
                <a:solidFill>
                  <a:srgbClr val="66FFCC"/>
                </a:solidFill>
                <a:latin typeface="Arial"/>
                <a:ea typeface="Arial"/>
                <a:cs typeface="Arial"/>
                <a:sym typeface="Arial"/>
              </a:rPr>
              <a:t>inthe</a:t>
            </a:r>
            <a:r>
              <a:rPr lang="en-US" sz="1596">
                <a:solidFill>
                  <a:srgbClr val="FFFFFF"/>
                </a:solidFill>
                <a:latin typeface="Arial"/>
                <a:ea typeface="Arial"/>
                <a:cs typeface="Arial"/>
                <a:sym typeface="Arial"/>
              </a:rPr>
              <a:t> </a:t>
            </a:r>
            <a:r>
              <a:rPr lang="en-US" sz="1596">
                <a:solidFill>
                  <a:srgbClr val="66FFCC"/>
                </a:solidFill>
                <a:latin typeface="Arial"/>
                <a:ea typeface="Arial"/>
                <a:cs typeface="Arial"/>
                <a:sym typeface="Arial"/>
              </a:rPr>
              <a:t>174-year</a:t>
            </a:r>
            <a:r>
              <a:rPr lang="en-US" sz="1596">
                <a:solidFill>
                  <a:srgbClr val="FFFFFF"/>
                </a:solidFill>
                <a:latin typeface="Arial"/>
                <a:ea typeface="Arial"/>
                <a:cs typeface="Arial"/>
                <a:sym typeface="Arial"/>
              </a:rPr>
              <a:t> </a:t>
            </a:r>
            <a:r>
              <a:rPr lang="en-US" sz="1596">
                <a:solidFill>
                  <a:srgbClr val="66FFCC"/>
                </a:solidFill>
                <a:latin typeface="Arial"/>
                <a:ea typeface="Arial"/>
                <a:cs typeface="Arial"/>
                <a:sym typeface="Arial"/>
              </a:rPr>
              <a:t>record</a:t>
            </a:r>
            <a:r>
              <a:rPr lang="en-US" sz="1596">
                <a:solidFill>
                  <a:srgbClr val="FFFFFF"/>
                </a:solidFill>
                <a:latin typeface="Arial"/>
                <a:ea typeface="Arial"/>
                <a:cs typeface="Arial"/>
                <a:sym typeface="Arial"/>
              </a:rPr>
              <a:t> </a:t>
            </a:r>
            <a:r>
              <a:rPr lang="en-US" sz="1596">
                <a:solidFill>
                  <a:srgbClr val="66FFCC"/>
                </a:solidFill>
                <a:latin typeface="Arial"/>
                <a:ea typeface="Arial"/>
                <a:cs typeface="Arial"/>
                <a:sym typeface="Arial"/>
              </a:rPr>
              <a:t>havealloccurred</a:t>
            </a:r>
            <a:r>
              <a:rPr lang="en-US" sz="1596">
                <a:solidFill>
                  <a:srgbClr val="FFFFFF"/>
                </a:solidFill>
                <a:latin typeface="Arial"/>
                <a:ea typeface="Arial"/>
                <a:cs typeface="Arial"/>
                <a:sym typeface="Arial"/>
              </a:rPr>
              <a:t> </a:t>
            </a:r>
            <a:r>
              <a:rPr lang="en-US" sz="1596">
                <a:solidFill>
                  <a:srgbClr val="66FFCC"/>
                </a:solidFill>
                <a:latin typeface="Arial"/>
                <a:ea typeface="Arial"/>
                <a:cs typeface="Arial"/>
                <a:sym typeface="Arial"/>
              </a:rPr>
              <a:t>during</a:t>
            </a:r>
            <a:r>
              <a:rPr lang="en-US" sz="1596">
                <a:solidFill>
                  <a:srgbClr val="FFFFFF"/>
                </a:solidFill>
                <a:latin typeface="Arial"/>
                <a:ea typeface="Arial"/>
                <a:cs typeface="Arial"/>
                <a:sym typeface="Arial"/>
              </a:rPr>
              <a:t> </a:t>
            </a:r>
            <a:r>
              <a:rPr lang="en-US" sz="1596">
                <a:solidFill>
                  <a:srgbClr val="66FFCC"/>
                </a:solidFill>
                <a:latin typeface="Arial"/>
                <a:ea typeface="Arial"/>
                <a:cs typeface="Arial"/>
                <a:sym typeface="Arial"/>
              </a:rPr>
              <a:t>the</a:t>
            </a:r>
            <a:r>
              <a:rPr lang="en-US" sz="1596">
                <a:solidFill>
                  <a:srgbClr val="FFFFFF"/>
                </a:solidFill>
                <a:latin typeface="Arial"/>
                <a:ea typeface="Arial"/>
                <a:cs typeface="Arial"/>
                <a:sym typeface="Arial"/>
              </a:rPr>
              <a:t> </a:t>
            </a:r>
            <a:r>
              <a:rPr lang="en-US" sz="1596">
                <a:solidFill>
                  <a:srgbClr val="66FFCC"/>
                </a:solidFill>
                <a:latin typeface="Arial"/>
                <a:ea typeface="Arial"/>
                <a:cs typeface="Arial"/>
                <a:sym typeface="Arial"/>
              </a:rPr>
              <a:t>last</a:t>
            </a:r>
            <a:r>
              <a:rPr lang="en-US" sz="1596">
                <a:solidFill>
                  <a:srgbClr val="FFFFFF"/>
                </a:solidFill>
                <a:latin typeface="Arial"/>
                <a:ea typeface="Arial"/>
                <a:cs typeface="Arial"/>
                <a:sym typeface="Arial"/>
              </a:rPr>
              <a:t> </a:t>
            </a:r>
            <a:r>
              <a:rPr lang="en-US" sz="1596">
                <a:solidFill>
                  <a:srgbClr val="66FFCC"/>
                </a:solidFill>
                <a:latin typeface="Arial"/>
                <a:ea typeface="Arial"/>
                <a:cs typeface="Arial"/>
                <a:sym typeface="Arial"/>
              </a:rPr>
              <a:t>decade</a:t>
            </a:r>
            <a:r>
              <a:rPr lang="en-US" sz="1596">
                <a:solidFill>
                  <a:srgbClr val="FFFFFF"/>
                </a:solidFill>
                <a:latin typeface="Arial"/>
                <a:ea typeface="Arial"/>
                <a:cs typeface="Arial"/>
                <a:sym typeface="Arial"/>
              </a:rPr>
              <a:t> </a:t>
            </a:r>
            <a:r>
              <a:rPr lang="en-US" sz="1596">
                <a:solidFill>
                  <a:srgbClr val="66FFCC"/>
                </a:solidFill>
                <a:latin typeface="Arial"/>
                <a:ea typeface="Arial"/>
                <a:cs typeface="Arial"/>
                <a:sym typeface="Arial"/>
              </a:rPr>
              <a:t>(2014–2023)</a:t>
            </a:r>
          </a:p>
        </p:txBody>
      </p:sp>
      <p:sp>
        <p:nvSpPr>
          <p:cNvPr name="TextBox 21" id="21"/>
          <p:cNvSpPr txBox="true"/>
          <p:nvPr/>
        </p:nvSpPr>
        <p:spPr>
          <a:xfrm rot="0">
            <a:off x="2552957" y="2911040"/>
            <a:ext cx="5827547" cy="448580"/>
          </a:xfrm>
          <a:prstGeom prst="rect">
            <a:avLst/>
          </a:prstGeom>
        </p:spPr>
        <p:txBody>
          <a:bodyPr anchor="t" rtlCol="false" tIns="0" lIns="0" bIns="0" rIns="0">
            <a:spAutoFit/>
          </a:bodyPr>
          <a:lstStyle/>
          <a:p>
            <a:pPr algn="l">
              <a:lnSpc>
                <a:spcPts val="3990"/>
              </a:lnSpc>
            </a:pPr>
            <a:r>
              <a:rPr lang="en-US" sz="1596">
                <a:solidFill>
                  <a:srgbClr val="FFFFFF"/>
                </a:solidFill>
                <a:latin typeface="Arial"/>
                <a:ea typeface="Arial"/>
                <a:cs typeface="Arial"/>
                <a:sym typeface="Arial"/>
              </a:rPr>
              <a:t>andup to 25times higher by 2050across globalbreadbaskets. </a:t>
            </a:r>
          </a:p>
        </p:txBody>
      </p:sp>
      <p:sp>
        <p:nvSpPr>
          <p:cNvPr name="TextBox 22" id="22"/>
          <p:cNvSpPr txBox="true"/>
          <p:nvPr/>
        </p:nvSpPr>
        <p:spPr>
          <a:xfrm rot="0">
            <a:off x="3076956" y="3423990"/>
            <a:ext cx="7023659" cy="448580"/>
          </a:xfrm>
          <a:prstGeom prst="rect">
            <a:avLst/>
          </a:prstGeom>
        </p:spPr>
        <p:txBody>
          <a:bodyPr anchor="t" rtlCol="false" tIns="0" lIns="0" bIns="0" rIns="0">
            <a:spAutoFit/>
          </a:bodyPr>
          <a:lstStyle/>
          <a:p>
            <a:pPr algn="l">
              <a:lnSpc>
                <a:spcPts val="3990"/>
              </a:lnSpc>
            </a:pPr>
            <a:r>
              <a:rPr lang="en-US" sz="1596" spc="3">
                <a:solidFill>
                  <a:srgbClr val="FFFFFF"/>
                </a:solidFill>
                <a:latin typeface="Arial"/>
                <a:ea typeface="Arial"/>
                <a:cs typeface="Arial"/>
                <a:sym typeface="Arial"/>
              </a:rPr>
              <a:t>: By 2025, 1.7 of 5 billion people on the planet are affected by water scarcity.</a:t>
            </a:r>
          </a:p>
        </p:txBody>
      </p:sp>
      <p:sp>
        <p:nvSpPr>
          <p:cNvPr name="TextBox 23" id="23"/>
          <p:cNvSpPr txBox="true"/>
          <p:nvPr/>
        </p:nvSpPr>
        <p:spPr>
          <a:xfrm rot="0">
            <a:off x="2633729" y="3960952"/>
            <a:ext cx="7453808" cy="343805"/>
          </a:xfrm>
          <a:prstGeom prst="rect">
            <a:avLst/>
          </a:prstGeom>
        </p:spPr>
        <p:txBody>
          <a:bodyPr anchor="t" rtlCol="false" tIns="0" lIns="0" bIns="0" rIns="0">
            <a:spAutoFit/>
          </a:bodyPr>
          <a:lstStyle/>
          <a:p>
            <a:pPr algn="l">
              <a:lnSpc>
                <a:spcPts val="2815"/>
              </a:lnSpc>
            </a:pPr>
            <a:r>
              <a:rPr lang="en-US" sz="1596" spc="1">
                <a:solidFill>
                  <a:srgbClr val="FFFFFF"/>
                </a:solidFill>
                <a:latin typeface="Arial"/>
                <a:ea typeface="Arial"/>
                <a:cs typeface="Arial"/>
                <a:sym typeface="Arial"/>
              </a:rPr>
              <a:t>: economic downturns force families to put their children to work, not school work.</a:t>
            </a:r>
          </a:p>
        </p:txBody>
      </p:sp>
      <p:sp>
        <p:nvSpPr>
          <p:cNvPr name="TextBox 24" id="24"/>
          <p:cNvSpPr txBox="true"/>
          <p:nvPr/>
        </p:nvSpPr>
        <p:spPr>
          <a:xfrm rot="0">
            <a:off x="2480624" y="4453585"/>
            <a:ext cx="57474" cy="448580"/>
          </a:xfrm>
          <a:prstGeom prst="rect">
            <a:avLst/>
          </a:prstGeom>
        </p:spPr>
        <p:txBody>
          <a:bodyPr anchor="t" rtlCol="false" tIns="0" lIns="0" bIns="0" rIns="0">
            <a:spAutoFit/>
          </a:bodyPr>
          <a:lstStyle/>
          <a:p>
            <a:pPr algn="l">
              <a:lnSpc>
                <a:spcPts val="3990"/>
              </a:lnSpc>
            </a:pPr>
            <a:r>
              <a:rPr lang="en-US" b="true" sz="1596" spc="1">
                <a:solidFill>
                  <a:srgbClr val="FFFF00"/>
                </a:solidFill>
                <a:latin typeface="Arial Bold"/>
                <a:ea typeface="Arial Bold"/>
                <a:cs typeface="Arial Bold"/>
                <a:sym typeface="Arial Bold"/>
              </a:rPr>
              <a:t> </a:t>
            </a:r>
          </a:p>
        </p:txBody>
      </p:sp>
      <p:sp>
        <p:nvSpPr>
          <p:cNvPr name="TextBox 25" id="25"/>
          <p:cNvSpPr txBox="true"/>
          <p:nvPr/>
        </p:nvSpPr>
        <p:spPr>
          <a:xfrm rot="0">
            <a:off x="3384547" y="4453585"/>
            <a:ext cx="8160258" cy="448580"/>
          </a:xfrm>
          <a:prstGeom prst="rect">
            <a:avLst/>
          </a:prstGeom>
        </p:spPr>
        <p:txBody>
          <a:bodyPr anchor="t" rtlCol="false" tIns="0" lIns="0" bIns="0" rIns="0">
            <a:spAutoFit/>
          </a:bodyPr>
          <a:lstStyle/>
          <a:p>
            <a:pPr algn="l">
              <a:lnSpc>
                <a:spcPts val="3990"/>
              </a:lnSpc>
            </a:pPr>
            <a:r>
              <a:rPr lang="en-US" sz="1596" spc="1">
                <a:solidFill>
                  <a:srgbClr val="FFFFFF"/>
                </a:solidFill>
                <a:latin typeface="Arial"/>
                <a:ea typeface="Arial"/>
                <a:cs typeface="Arial"/>
                <a:sym typeface="Arial"/>
              </a:rPr>
              <a:t>: By 2050, 216 million climate refugees will have been displaced in six world regions ( the</a:t>
            </a:r>
          </a:p>
        </p:txBody>
      </p:sp>
      <p:sp>
        <p:nvSpPr>
          <p:cNvPr name="TextBox 26" id="26"/>
          <p:cNvSpPr txBox="true"/>
          <p:nvPr/>
        </p:nvSpPr>
        <p:spPr>
          <a:xfrm rot="0">
            <a:off x="2403091" y="5002225"/>
            <a:ext cx="6867725" cy="143780"/>
          </a:xfrm>
          <a:prstGeom prst="rect">
            <a:avLst/>
          </a:prstGeom>
        </p:spPr>
        <p:txBody>
          <a:bodyPr anchor="t" rtlCol="false" tIns="0" lIns="0" bIns="0" rIns="0">
            <a:spAutoFit/>
          </a:bodyPr>
          <a:lstStyle/>
          <a:p>
            <a:pPr algn="l">
              <a:lnSpc>
                <a:spcPts val="798"/>
              </a:lnSpc>
            </a:pPr>
            <a:r>
              <a:rPr lang="en-US" sz="1596" spc="1">
                <a:solidFill>
                  <a:srgbClr val="FFFFFF"/>
                </a:solidFill>
                <a:latin typeface="Arial"/>
                <a:ea typeface="Arial"/>
                <a:cs typeface="Arial"/>
                <a:sym typeface="Arial"/>
              </a:rPr>
              <a:t>top three are in sub-Saharan Africa, East Asia and the Pacific, South Asia.</a:t>
            </a:r>
          </a:p>
        </p:txBody>
      </p:sp>
      <p:sp>
        <p:nvSpPr>
          <p:cNvPr name="TextBox 27" id="27"/>
          <p:cNvSpPr txBox="true"/>
          <p:nvPr/>
        </p:nvSpPr>
        <p:spPr>
          <a:xfrm rot="0">
            <a:off x="2898553" y="5078425"/>
            <a:ext cx="57474" cy="448580"/>
          </a:xfrm>
          <a:prstGeom prst="rect">
            <a:avLst/>
          </a:prstGeom>
        </p:spPr>
        <p:txBody>
          <a:bodyPr anchor="t" rtlCol="false" tIns="0" lIns="0" bIns="0" rIns="0">
            <a:spAutoFit/>
          </a:bodyPr>
          <a:lstStyle/>
          <a:p>
            <a:pPr algn="l">
              <a:lnSpc>
                <a:spcPts val="3990"/>
              </a:lnSpc>
            </a:pPr>
            <a:r>
              <a:rPr lang="en-US" b="true" sz="1596" spc="1">
                <a:solidFill>
                  <a:srgbClr val="FFFF00"/>
                </a:solidFill>
                <a:latin typeface="Arial Bold"/>
                <a:ea typeface="Arial Bold"/>
                <a:cs typeface="Arial Bold"/>
                <a:sym typeface="Arial Bold"/>
              </a:rPr>
              <a:t> </a:t>
            </a:r>
          </a:p>
        </p:txBody>
      </p:sp>
      <p:sp>
        <p:nvSpPr>
          <p:cNvPr name="TextBox 28" id="28"/>
          <p:cNvSpPr txBox="true"/>
          <p:nvPr/>
        </p:nvSpPr>
        <p:spPr>
          <a:xfrm rot="0">
            <a:off x="3726180" y="5078425"/>
            <a:ext cx="7841037" cy="448580"/>
          </a:xfrm>
          <a:prstGeom prst="rect">
            <a:avLst/>
          </a:prstGeom>
        </p:spPr>
        <p:txBody>
          <a:bodyPr anchor="t" rtlCol="false" tIns="0" lIns="0" bIns="0" rIns="0">
            <a:spAutoFit/>
          </a:bodyPr>
          <a:lstStyle/>
          <a:p>
            <a:pPr algn="l">
              <a:lnSpc>
                <a:spcPts val="3990"/>
              </a:lnSpc>
            </a:pPr>
            <a:r>
              <a:rPr lang="en-US" sz="1596" spc="1">
                <a:solidFill>
                  <a:srgbClr val="FFFFFF"/>
                </a:solidFill>
                <a:latin typeface="Arial"/>
                <a:ea typeface="Arial"/>
                <a:cs typeface="Arial"/>
                <a:sym typeface="Arial"/>
              </a:rPr>
              <a:t>: Excessive heat restricts a worker’s physical functions and capabilities, work capacity</a:t>
            </a:r>
          </a:p>
        </p:txBody>
      </p:sp>
      <p:sp>
        <p:nvSpPr>
          <p:cNvPr name="TextBox 29" id="29"/>
          <p:cNvSpPr txBox="true"/>
          <p:nvPr/>
        </p:nvSpPr>
        <p:spPr>
          <a:xfrm rot="0">
            <a:off x="2403091" y="5627084"/>
            <a:ext cx="9265529" cy="143780"/>
          </a:xfrm>
          <a:prstGeom prst="rect">
            <a:avLst/>
          </a:prstGeom>
        </p:spPr>
        <p:txBody>
          <a:bodyPr anchor="t" rtlCol="false" tIns="0" lIns="0" bIns="0" rIns="0">
            <a:spAutoFit/>
          </a:bodyPr>
          <a:lstStyle/>
          <a:p>
            <a:pPr algn="l">
              <a:lnSpc>
                <a:spcPts val="798"/>
              </a:lnSpc>
            </a:pPr>
            <a:r>
              <a:rPr lang="en-US" sz="1596" spc="1">
                <a:solidFill>
                  <a:srgbClr val="FFFFFF"/>
                </a:solidFill>
                <a:latin typeface="Arial"/>
                <a:ea typeface="Arial"/>
                <a:cs typeface="Arial"/>
                <a:sym typeface="Arial"/>
              </a:rPr>
              <a:t>and productivity (reducing total working hours worldwide by 2.2% and global GDP by $2.4 bil in 2030.</a:t>
            </a:r>
          </a:p>
        </p:txBody>
      </p:sp>
      <p:sp>
        <p:nvSpPr>
          <p:cNvPr name="TextBox 30" id="30"/>
          <p:cNvSpPr txBox="true"/>
          <p:nvPr/>
        </p:nvSpPr>
        <p:spPr>
          <a:xfrm rot="0">
            <a:off x="144475" y="6331344"/>
            <a:ext cx="9314945" cy="423339"/>
          </a:xfrm>
          <a:prstGeom prst="rect">
            <a:avLst/>
          </a:prstGeom>
        </p:spPr>
        <p:txBody>
          <a:bodyPr anchor="t" rtlCol="false" tIns="0" lIns="0" bIns="0" rIns="0">
            <a:spAutoFit/>
          </a:bodyPr>
          <a:lstStyle/>
          <a:p>
            <a:pPr algn="l">
              <a:lnSpc>
                <a:spcPts val="1709"/>
              </a:lnSpc>
            </a:pPr>
            <a:r>
              <a:rPr lang="en-US" sz="996">
                <a:solidFill>
                  <a:srgbClr val="FFFFFF"/>
                </a:solidFill>
                <a:latin typeface="Arial"/>
                <a:ea typeface="Arial"/>
                <a:cs typeface="Arial"/>
                <a:sym typeface="Arial"/>
              </a:rPr>
              <a:t>https://www.climate.gov/news-features/featured-images/2023-was-warmest-year-modern-temperature-record#:~:text=Details,decade%20(2014%E2%80%932023). </a:t>
            </a:r>
            <a:r>
              <a:rPr lang="en-US" sz="996">
                <a:solidFill>
                  <a:srgbClr val="FFFFFF"/>
                </a:solidFill>
                <a:latin typeface="Arial"/>
                <a:ea typeface="Arial"/>
                <a:cs typeface="Arial"/>
                <a:sym typeface="Arial"/>
                <a:hlinkClick r:id="rId8" tooltip="https://www.worldbank.org/en/topic/climatechange/overview"/>
              </a:rPr>
              <a:t>https://www.worldbank.org/en/topic/climatechange/overview</a:t>
            </a:r>
          </a:p>
        </p:txBody>
      </p:sp>
      <p:sp>
        <p:nvSpPr>
          <p:cNvPr name="TextBox 31" id="31"/>
          <p:cNvSpPr txBox="true"/>
          <p:nvPr/>
        </p:nvSpPr>
        <p:spPr>
          <a:xfrm rot="0">
            <a:off x="1496825" y="1613087"/>
            <a:ext cx="9315021" cy="168221"/>
          </a:xfrm>
          <a:prstGeom prst="rect">
            <a:avLst/>
          </a:prstGeom>
        </p:spPr>
        <p:txBody>
          <a:bodyPr anchor="t" rtlCol="false" tIns="0" lIns="0" bIns="0" rIns="0">
            <a:spAutoFit/>
          </a:bodyPr>
          <a:lstStyle/>
          <a:p>
            <a:pPr algn="l">
              <a:lnSpc>
                <a:spcPts val="1394"/>
              </a:lnSpc>
            </a:pPr>
            <a:r>
              <a:rPr lang="en-US" sz="996">
                <a:solidFill>
                  <a:srgbClr val="FFFFFF"/>
                </a:solidFill>
                <a:latin typeface="Arial"/>
                <a:ea typeface="Arial"/>
                <a:cs typeface="Arial"/>
                <a:sym typeface="Arial"/>
              </a:rPr>
              <a:t>https://www.climate.gov/news-features/featured-images/2023-was-warmest-year-modern-temperature-record#:~:text=Details,decade%20(2014%E2%80%932023).</a:t>
            </a:r>
          </a:p>
        </p:txBody>
      </p:sp>
      <p:sp>
        <p:nvSpPr>
          <p:cNvPr name="TextBox 32" id="32"/>
          <p:cNvSpPr txBox="true"/>
          <p:nvPr/>
        </p:nvSpPr>
        <p:spPr>
          <a:xfrm rot="0">
            <a:off x="4274820" y="127749"/>
            <a:ext cx="3947912" cy="565595"/>
          </a:xfrm>
          <a:prstGeom prst="rect">
            <a:avLst/>
          </a:prstGeom>
        </p:spPr>
        <p:txBody>
          <a:bodyPr anchor="t" rtlCol="false" tIns="0" lIns="0" bIns="0" rIns="0">
            <a:spAutoFit/>
          </a:bodyPr>
          <a:lstStyle/>
          <a:p>
            <a:pPr algn="r">
              <a:lnSpc>
                <a:spcPts val="4485"/>
              </a:lnSpc>
            </a:pPr>
            <a:r>
              <a:rPr lang="en-US" b="true" sz="3204" spc="214">
                <a:solidFill>
                  <a:srgbClr val="FF0000"/>
                </a:solidFill>
                <a:latin typeface="Arial Bold"/>
                <a:ea typeface="Arial Bold"/>
                <a:cs typeface="Arial Bold"/>
                <a:sym typeface="Arial Bold"/>
              </a:rPr>
              <a:t>The challenges …</a:t>
            </a:r>
          </a:p>
        </p:txBody>
      </p:sp>
      <p:sp>
        <p:nvSpPr>
          <p:cNvPr name="TextBox 33" id="33"/>
          <p:cNvSpPr txBox="true"/>
          <p:nvPr/>
        </p:nvSpPr>
        <p:spPr>
          <a:xfrm rot="0">
            <a:off x="1467612" y="2137867"/>
            <a:ext cx="863241" cy="286655"/>
          </a:xfrm>
          <a:prstGeom prst="rect">
            <a:avLst/>
          </a:prstGeom>
        </p:spPr>
        <p:txBody>
          <a:bodyPr anchor="t" rtlCol="false" tIns="0" lIns="0" bIns="0" rIns="0">
            <a:spAutoFit/>
          </a:bodyPr>
          <a:lstStyle/>
          <a:p>
            <a:pPr algn="l">
              <a:lnSpc>
                <a:spcPts val="2234"/>
              </a:lnSpc>
            </a:pPr>
            <a:r>
              <a:rPr lang="en-US" b="true" sz="1596" spc="1">
                <a:solidFill>
                  <a:srgbClr val="FFFF00"/>
                </a:solidFill>
                <a:latin typeface="Arial Bold"/>
                <a:ea typeface="Arial Bold"/>
                <a:cs typeface="Arial Bold"/>
                <a:sym typeface="Arial Bold"/>
              </a:rPr>
              <a:t>1. Health</a:t>
            </a:r>
          </a:p>
        </p:txBody>
      </p:sp>
      <p:sp>
        <p:nvSpPr>
          <p:cNvPr name="TextBox 34" id="34"/>
          <p:cNvSpPr txBox="true"/>
          <p:nvPr/>
        </p:nvSpPr>
        <p:spPr>
          <a:xfrm rot="0">
            <a:off x="1465831" y="3471615"/>
            <a:ext cx="1647015" cy="400955"/>
          </a:xfrm>
          <a:prstGeom prst="rect">
            <a:avLst/>
          </a:prstGeom>
        </p:spPr>
        <p:txBody>
          <a:bodyPr anchor="t" rtlCol="false" tIns="0" lIns="0" bIns="0" rIns="0">
            <a:spAutoFit/>
          </a:bodyPr>
          <a:lstStyle/>
          <a:p>
            <a:pPr algn="l">
              <a:lnSpc>
                <a:spcPts val="3402"/>
              </a:lnSpc>
            </a:pPr>
            <a:r>
              <a:rPr lang="en-US" b="true" sz="1596">
                <a:solidFill>
                  <a:srgbClr val="FFFF00"/>
                </a:solidFill>
                <a:latin typeface="Arial Bold"/>
                <a:ea typeface="Arial Bold"/>
                <a:cs typeface="Arial Bold"/>
                <a:sym typeface="Arial Bold"/>
              </a:rPr>
              <a:t>3. Waterscarcity</a:t>
            </a:r>
          </a:p>
        </p:txBody>
      </p:sp>
      <p:sp>
        <p:nvSpPr>
          <p:cNvPr name="TextBox 35" id="35"/>
          <p:cNvSpPr txBox="true"/>
          <p:nvPr/>
        </p:nvSpPr>
        <p:spPr>
          <a:xfrm rot="0">
            <a:off x="1427988" y="3903802"/>
            <a:ext cx="1230135" cy="400955"/>
          </a:xfrm>
          <a:prstGeom prst="rect">
            <a:avLst/>
          </a:prstGeom>
        </p:spPr>
        <p:txBody>
          <a:bodyPr anchor="t" rtlCol="false" tIns="0" lIns="0" bIns="0" rIns="0">
            <a:spAutoFit/>
          </a:bodyPr>
          <a:lstStyle/>
          <a:p>
            <a:pPr algn="l">
              <a:lnSpc>
                <a:spcPts val="3402"/>
              </a:lnSpc>
            </a:pPr>
            <a:r>
              <a:rPr lang="en-US" b="true" sz="1596">
                <a:solidFill>
                  <a:srgbClr val="FFFF00"/>
                </a:solidFill>
                <a:latin typeface="Arial Bold"/>
                <a:ea typeface="Arial Bold"/>
                <a:cs typeface="Arial Bold"/>
                <a:sym typeface="Arial Bold"/>
              </a:rPr>
              <a:t>4. Education</a:t>
            </a:r>
          </a:p>
        </p:txBody>
      </p:sp>
      <p:sp>
        <p:nvSpPr>
          <p:cNvPr name="TextBox 36" id="36"/>
          <p:cNvSpPr txBox="true"/>
          <p:nvPr/>
        </p:nvSpPr>
        <p:spPr>
          <a:xfrm rot="0">
            <a:off x="1432303" y="4453585"/>
            <a:ext cx="1990544" cy="448580"/>
          </a:xfrm>
          <a:prstGeom prst="rect">
            <a:avLst/>
          </a:prstGeom>
        </p:spPr>
        <p:txBody>
          <a:bodyPr anchor="t" rtlCol="false" tIns="0" lIns="0" bIns="0" rIns="0">
            <a:spAutoFit/>
          </a:bodyPr>
          <a:lstStyle/>
          <a:p>
            <a:pPr algn="l">
              <a:lnSpc>
                <a:spcPts val="3990"/>
              </a:lnSpc>
            </a:pPr>
            <a:r>
              <a:rPr lang="en-US" b="true" sz="1596">
                <a:solidFill>
                  <a:srgbClr val="FFFF00"/>
                </a:solidFill>
                <a:latin typeface="Arial Bold"/>
                <a:ea typeface="Arial Bold"/>
                <a:cs typeface="Arial Bold"/>
                <a:sym typeface="Arial Bold"/>
              </a:rPr>
              <a:t>5. Creatingrefugees</a:t>
            </a:r>
          </a:p>
        </p:txBody>
      </p:sp>
      <p:sp>
        <p:nvSpPr>
          <p:cNvPr name="TextBox 37" id="37"/>
          <p:cNvSpPr txBox="true"/>
          <p:nvPr/>
        </p:nvSpPr>
        <p:spPr>
          <a:xfrm rot="0">
            <a:off x="1432303" y="5078425"/>
            <a:ext cx="2339511" cy="448580"/>
          </a:xfrm>
          <a:prstGeom prst="rect">
            <a:avLst/>
          </a:prstGeom>
        </p:spPr>
        <p:txBody>
          <a:bodyPr anchor="t" rtlCol="false" tIns="0" lIns="0" bIns="0" rIns="0">
            <a:spAutoFit/>
          </a:bodyPr>
          <a:lstStyle/>
          <a:p>
            <a:pPr algn="l">
              <a:lnSpc>
                <a:spcPts val="3990"/>
              </a:lnSpc>
            </a:pPr>
            <a:r>
              <a:rPr lang="en-US" b="true" sz="1596" spc="1">
                <a:solidFill>
                  <a:srgbClr val="FFFF00"/>
                </a:solidFill>
                <a:latin typeface="Arial Bold"/>
                <a:ea typeface="Arial Bold"/>
                <a:cs typeface="Arial Bold"/>
                <a:sym typeface="Arial Bold"/>
              </a:rPr>
              <a:t>6. Work-relatedhazards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282F39"/>
        </a:solidFill>
      </p:bgPr>
    </p:bg>
    <p:spTree>
      <p:nvGrpSpPr>
        <p:cNvPr id="1" name=""/>
        <p:cNvGrpSpPr/>
        <p:nvPr/>
      </p:nvGrpSpPr>
      <p:grpSpPr>
        <a:xfrm>
          <a:off x="0" y="0"/>
          <a:ext cx="0" cy="0"/>
          <a:chOff x="0" y="0"/>
          <a:chExt cx="0" cy="0"/>
        </a:xfrm>
      </p:grpSpPr>
      <p:sp>
        <p:nvSpPr>
          <p:cNvPr name="Freeform 2" id="2"/>
          <p:cNvSpPr/>
          <p:nvPr/>
        </p:nvSpPr>
        <p:spPr>
          <a:xfrm flipH="false" flipV="false" rot="0">
            <a:off x="163840" y="1765049"/>
            <a:ext cx="4232138" cy="3916099"/>
          </a:xfrm>
          <a:custGeom>
            <a:avLst/>
            <a:gdLst/>
            <a:ahLst/>
            <a:cxnLst/>
            <a:rect r="r" b="b" t="t" l="l"/>
            <a:pathLst>
              <a:path h="3916099" w="4232138">
                <a:moveTo>
                  <a:pt x="0" y="0"/>
                </a:moveTo>
                <a:lnTo>
                  <a:pt x="4232138" y="0"/>
                </a:lnTo>
                <a:lnTo>
                  <a:pt x="4232138" y="3916099"/>
                </a:lnTo>
                <a:lnTo>
                  <a:pt x="0" y="391609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983285" y="998915"/>
            <a:ext cx="3138411" cy="362817"/>
          </a:xfrm>
          <a:prstGeom prst="rect">
            <a:avLst/>
          </a:prstGeom>
        </p:spPr>
        <p:txBody>
          <a:bodyPr anchor="t" rtlCol="false" tIns="0" lIns="0" bIns="0" rIns="0">
            <a:spAutoFit/>
          </a:bodyPr>
          <a:lstStyle/>
          <a:p>
            <a:pPr algn="l">
              <a:lnSpc>
                <a:spcPts val="1997"/>
              </a:lnSpc>
            </a:pPr>
            <a:r>
              <a:rPr lang="en-US" sz="3995" spc="3">
                <a:solidFill>
                  <a:srgbClr val="66FFFF"/>
                </a:solidFill>
                <a:latin typeface="Noto Sans"/>
                <a:ea typeface="Noto Sans"/>
                <a:cs typeface="Noto Sans"/>
                <a:sym typeface="Noto Sans"/>
              </a:rPr>
              <a:t>Line of Age…</a:t>
            </a:r>
          </a:p>
        </p:txBody>
      </p:sp>
      <p:sp>
        <p:nvSpPr>
          <p:cNvPr name="TextBox 4" id="4"/>
          <p:cNvSpPr txBox="true"/>
          <p:nvPr/>
        </p:nvSpPr>
        <p:spPr>
          <a:xfrm rot="0">
            <a:off x="2553814" y="1666008"/>
            <a:ext cx="64818" cy="517236"/>
          </a:xfrm>
          <a:prstGeom prst="rect">
            <a:avLst/>
          </a:prstGeom>
        </p:spPr>
        <p:txBody>
          <a:bodyPr anchor="t" rtlCol="false" tIns="0" lIns="0" bIns="0" rIns="0">
            <a:spAutoFit/>
          </a:bodyPr>
          <a:lstStyle/>
          <a:p>
            <a:pPr algn="l">
              <a:lnSpc>
                <a:spcPts val="4500"/>
              </a:lnSpc>
            </a:pPr>
            <a:r>
              <a:rPr lang="en-US" b="true" sz="1800">
                <a:solidFill>
                  <a:srgbClr val="FFFF66"/>
                </a:solidFill>
                <a:latin typeface="Arial Bold"/>
                <a:ea typeface="Arial Bold"/>
                <a:cs typeface="Arial Bold"/>
                <a:sym typeface="Arial Bold"/>
              </a:rPr>
              <a:t> </a:t>
            </a:r>
          </a:p>
        </p:txBody>
      </p:sp>
      <p:sp>
        <p:nvSpPr>
          <p:cNvPr name="TextBox 5" id="5"/>
          <p:cNvSpPr txBox="true"/>
          <p:nvPr/>
        </p:nvSpPr>
        <p:spPr>
          <a:xfrm rot="0">
            <a:off x="1235659" y="1685058"/>
            <a:ext cx="1966855" cy="498186"/>
          </a:xfrm>
          <a:prstGeom prst="rect">
            <a:avLst/>
          </a:prstGeom>
        </p:spPr>
        <p:txBody>
          <a:bodyPr anchor="t" rtlCol="false" tIns="0" lIns="0" bIns="0" rIns="0">
            <a:spAutoFit/>
          </a:bodyPr>
          <a:lstStyle/>
          <a:p>
            <a:pPr algn="l">
              <a:lnSpc>
                <a:spcPts val="4365"/>
              </a:lnSpc>
            </a:pPr>
            <a:r>
              <a:rPr lang="en-US" b="true" sz="1800">
                <a:solidFill>
                  <a:srgbClr val="FFFF66"/>
                </a:solidFill>
                <a:latin typeface="Arial Bold"/>
                <a:ea typeface="Arial Bold"/>
                <a:cs typeface="Arial Bold"/>
                <a:sym typeface="Arial Bold"/>
              </a:rPr>
              <a:t>1.The DarkAges</a:t>
            </a:r>
          </a:p>
        </p:txBody>
      </p:sp>
      <p:sp>
        <p:nvSpPr>
          <p:cNvPr name="TextBox 6" id="6"/>
          <p:cNvSpPr txBox="true"/>
          <p:nvPr/>
        </p:nvSpPr>
        <p:spPr>
          <a:xfrm rot="0">
            <a:off x="1241450" y="2239413"/>
            <a:ext cx="2225859" cy="498186"/>
          </a:xfrm>
          <a:prstGeom prst="rect">
            <a:avLst/>
          </a:prstGeom>
        </p:spPr>
        <p:txBody>
          <a:bodyPr anchor="t" rtlCol="false" tIns="0" lIns="0" bIns="0" rIns="0">
            <a:spAutoFit/>
          </a:bodyPr>
          <a:lstStyle/>
          <a:p>
            <a:pPr algn="l">
              <a:lnSpc>
                <a:spcPts val="4365"/>
              </a:lnSpc>
            </a:pPr>
            <a:r>
              <a:rPr lang="en-US" b="true" sz="1800">
                <a:solidFill>
                  <a:srgbClr val="FFFF66"/>
                </a:solidFill>
                <a:latin typeface="Arial Bold"/>
                <a:ea typeface="Arial Bold"/>
                <a:cs typeface="Arial Bold"/>
                <a:sym typeface="Arial Bold"/>
              </a:rPr>
              <a:t>2. The Renaissance </a:t>
            </a:r>
          </a:p>
        </p:txBody>
      </p:sp>
      <p:sp>
        <p:nvSpPr>
          <p:cNvPr name="TextBox 7" id="7"/>
          <p:cNvSpPr txBox="true"/>
          <p:nvPr/>
        </p:nvSpPr>
        <p:spPr>
          <a:xfrm rot="0">
            <a:off x="852221" y="3168291"/>
            <a:ext cx="3205182" cy="326736"/>
          </a:xfrm>
          <a:prstGeom prst="rect">
            <a:avLst/>
          </a:prstGeom>
        </p:spPr>
        <p:txBody>
          <a:bodyPr anchor="t" rtlCol="false" tIns="0" lIns="0" bIns="0" rIns="0">
            <a:spAutoFit/>
          </a:bodyPr>
          <a:lstStyle/>
          <a:p>
            <a:pPr algn="l">
              <a:lnSpc>
                <a:spcPts val="2520"/>
              </a:lnSpc>
            </a:pPr>
            <a:r>
              <a:rPr lang="en-US" b="true" sz="1800">
                <a:solidFill>
                  <a:srgbClr val="FFFF66"/>
                </a:solidFill>
                <a:latin typeface="Arial Bold"/>
                <a:ea typeface="Arial Bold"/>
                <a:cs typeface="Arial Bold"/>
                <a:sym typeface="Arial Bold"/>
              </a:rPr>
              <a:t>3. The Age of Enlightenment </a:t>
            </a:r>
          </a:p>
        </p:txBody>
      </p:sp>
      <p:sp>
        <p:nvSpPr>
          <p:cNvPr name="TextBox 8" id="8"/>
          <p:cNvSpPr txBox="true"/>
          <p:nvPr/>
        </p:nvSpPr>
        <p:spPr>
          <a:xfrm rot="0">
            <a:off x="91440" y="4979441"/>
            <a:ext cx="5282508" cy="326736"/>
          </a:xfrm>
          <a:prstGeom prst="rect">
            <a:avLst/>
          </a:prstGeom>
        </p:spPr>
        <p:txBody>
          <a:bodyPr anchor="t" rtlCol="false" tIns="0" lIns="0" bIns="0" rIns="0">
            <a:spAutoFit/>
          </a:bodyPr>
          <a:lstStyle/>
          <a:p>
            <a:pPr algn="l">
              <a:lnSpc>
                <a:spcPts val="2520"/>
              </a:lnSpc>
            </a:pPr>
            <a:r>
              <a:rPr lang="en-US" b="true" sz="1800">
                <a:solidFill>
                  <a:srgbClr val="FFFF66"/>
                </a:solidFill>
                <a:latin typeface="Arial Bold"/>
                <a:ea typeface="Arial Bold"/>
                <a:cs typeface="Arial Bold"/>
                <a:sym typeface="Arial Bold"/>
              </a:rPr>
              <a:t>5. … (What comes next, and when does it start?</a:t>
            </a:r>
          </a:p>
        </p:txBody>
      </p:sp>
      <p:sp>
        <p:nvSpPr>
          <p:cNvPr name="TextBox 9" id="9"/>
          <p:cNvSpPr txBox="true"/>
          <p:nvPr/>
        </p:nvSpPr>
        <p:spPr>
          <a:xfrm rot="0">
            <a:off x="1026566" y="3957180"/>
            <a:ext cx="2510076" cy="327098"/>
          </a:xfrm>
          <a:prstGeom prst="rect">
            <a:avLst/>
          </a:prstGeom>
        </p:spPr>
        <p:txBody>
          <a:bodyPr anchor="t" rtlCol="false" tIns="0" lIns="0" bIns="0" rIns="0">
            <a:spAutoFit/>
          </a:bodyPr>
          <a:lstStyle/>
          <a:p>
            <a:pPr algn="l">
              <a:lnSpc>
                <a:spcPts val="2523"/>
              </a:lnSpc>
            </a:pPr>
            <a:r>
              <a:rPr lang="en-US" b="true" sz="1802">
                <a:solidFill>
                  <a:srgbClr val="FFFF66"/>
                </a:solidFill>
                <a:latin typeface="Arial Bold"/>
                <a:ea typeface="Arial Bold"/>
                <a:cs typeface="Arial Bold"/>
                <a:sym typeface="Arial Bold"/>
              </a:rPr>
              <a:t>4. The Information Age</a:t>
            </a:r>
          </a:p>
        </p:txBody>
      </p:sp>
      <p:sp>
        <p:nvSpPr>
          <p:cNvPr name="TextBox 10" id="10"/>
          <p:cNvSpPr txBox="true"/>
          <p:nvPr/>
        </p:nvSpPr>
        <p:spPr>
          <a:xfrm rot="0">
            <a:off x="2358514" y="6487020"/>
            <a:ext cx="7660919" cy="217827"/>
          </a:xfrm>
          <a:prstGeom prst="rect">
            <a:avLst/>
          </a:prstGeom>
        </p:spPr>
        <p:txBody>
          <a:bodyPr anchor="t" rtlCol="false" tIns="0" lIns="0" bIns="0" rIns="0">
            <a:spAutoFit/>
          </a:bodyPr>
          <a:lstStyle/>
          <a:p>
            <a:pPr algn="l">
              <a:lnSpc>
                <a:spcPts val="1679"/>
              </a:lnSpc>
            </a:pPr>
            <a:r>
              <a:rPr lang="en-US" sz="1200">
                <a:solidFill>
                  <a:srgbClr val="FFFFFF"/>
                </a:solidFill>
                <a:latin typeface="Arial"/>
                <a:ea typeface="Arial"/>
                <a:cs typeface="Arial"/>
                <a:sym typeface="Arial"/>
              </a:rPr>
              <a:t>TeachThoughtStaff. https://www.teachthought.com/the-future-of-learning/what-comes-after-the-information-age/</a:t>
            </a:r>
          </a:p>
        </p:txBody>
      </p:sp>
      <p:sp>
        <p:nvSpPr>
          <p:cNvPr name="TextBox 11" id="11"/>
          <p:cNvSpPr txBox="true"/>
          <p:nvPr/>
        </p:nvSpPr>
        <p:spPr>
          <a:xfrm rot="0">
            <a:off x="5577202" y="1925164"/>
            <a:ext cx="4817621" cy="347767"/>
          </a:xfrm>
          <a:prstGeom prst="rect">
            <a:avLst/>
          </a:prstGeom>
        </p:spPr>
        <p:txBody>
          <a:bodyPr anchor="t" rtlCol="false" tIns="0" lIns="0" bIns="0" rIns="0">
            <a:spAutoFit/>
          </a:bodyPr>
          <a:lstStyle/>
          <a:p>
            <a:pPr algn="l">
              <a:lnSpc>
                <a:spcPts val="2805"/>
              </a:lnSpc>
            </a:pPr>
            <a:r>
              <a:rPr lang="en-US" sz="2004">
                <a:solidFill>
                  <a:srgbClr val="FFFFFF"/>
                </a:solidFill>
                <a:latin typeface="Arial"/>
                <a:ea typeface="Arial"/>
                <a:cs typeface="Arial"/>
                <a:sym typeface="Arial"/>
              </a:rPr>
              <a:t>What comes next, and when does it start?</a:t>
            </a:r>
          </a:p>
        </p:txBody>
      </p:sp>
      <p:sp>
        <p:nvSpPr>
          <p:cNvPr name="TextBox 12" id="12"/>
          <p:cNvSpPr txBox="true"/>
          <p:nvPr/>
        </p:nvSpPr>
        <p:spPr>
          <a:xfrm rot="0">
            <a:off x="6491983" y="2502227"/>
            <a:ext cx="5285251" cy="501920"/>
          </a:xfrm>
          <a:prstGeom prst="rect">
            <a:avLst/>
          </a:prstGeom>
        </p:spPr>
        <p:txBody>
          <a:bodyPr anchor="t" rtlCol="false" tIns="0" lIns="0" bIns="0" rIns="0">
            <a:spAutoFit/>
          </a:bodyPr>
          <a:lstStyle/>
          <a:p>
            <a:pPr algn="l">
              <a:lnSpc>
                <a:spcPts val="1921"/>
              </a:lnSpc>
            </a:pPr>
            <a:r>
              <a:rPr lang="en-US" sz="1596" spc="1">
                <a:solidFill>
                  <a:srgbClr val="FFC000"/>
                </a:solidFill>
                <a:latin typeface="Arial"/>
                <a:ea typeface="Arial"/>
                <a:cs typeface="Arial"/>
                <a:sym typeface="Arial"/>
              </a:rPr>
              <a:t>Some potential trends and directions that could shape the future:</a:t>
            </a:r>
          </a:p>
        </p:txBody>
      </p:sp>
      <p:sp>
        <p:nvSpPr>
          <p:cNvPr name="TextBox 13" id="13"/>
          <p:cNvSpPr txBox="true"/>
          <p:nvPr/>
        </p:nvSpPr>
        <p:spPr>
          <a:xfrm rot="0">
            <a:off x="6491983" y="2989621"/>
            <a:ext cx="172593" cy="1965893"/>
          </a:xfrm>
          <a:prstGeom prst="rect">
            <a:avLst/>
          </a:prstGeom>
        </p:spPr>
        <p:txBody>
          <a:bodyPr anchor="t" rtlCol="false" tIns="0" lIns="0" bIns="0" rIns="0">
            <a:spAutoFit/>
          </a:bodyPr>
          <a:lstStyle/>
          <a:p>
            <a:pPr algn="just">
              <a:lnSpc>
                <a:spcPts val="1924"/>
              </a:lnSpc>
            </a:pPr>
            <a:r>
              <a:rPr lang="en-US" sz="1598">
                <a:solidFill>
                  <a:srgbClr val="FFC000"/>
                </a:solidFill>
                <a:latin typeface="Arial"/>
                <a:ea typeface="Arial"/>
                <a:cs typeface="Arial"/>
                <a:sym typeface="Arial"/>
              </a:rPr>
              <a:t>1. 2. 3. 4. 5. 6. 7. </a:t>
            </a:r>
            <a:r>
              <a:rPr lang="en-US" sz="1598">
                <a:solidFill>
                  <a:srgbClr val="66FFFF"/>
                </a:solidFill>
                <a:latin typeface="Arial"/>
                <a:ea typeface="Arial"/>
                <a:cs typeface="Arial"/>
                <a:sym typeface="Arial"/>
              </a:rPr>
              <a:t>8.</a:t>
            </a:r>
          </a:p>
        </p:txBody>
      </p:sp>
      <p:sp>
        <p:nvSpPr>
          <p:cNvPr name="TextBox 14" id="14"/>
          <p:cNvSpPr txBox="true"/>
          <p:nvPr/>
        </p:nvSpPr>
        <p:spPr>
          <a:xfrm rot="0">
            <a:off x="6834883" y="2989621"/>
            <a:ext cx="4662745" cy="1965893"/>
          </a:xfrm>
          <a:prstGeom prst="rect">
            <a:avLst/>
          </a:prstGeom>
        </p:spPr>
        <p:txBody>
          <a:bodyPr anchor="t" rtlCol="false" tIns="0" lIns="0" bIns="0" rIns="0">
            <a:spAutoFit/>
          </a:bodyPr>
          <a:lstStyle/>
          <a:p>
            <a:pPr algn="l">
              <a:lnSpc>
                <a:spcPts val="1924"/>
              </a:lnSpc>
            </a:pPr>
            <a:r>
              <a:rPr lang="en-US" sz="1598">
                <a:solidFill>
                  <a:srgbClr val="FFC000"/>
                </a:solidFill>
                <a:latin typeface="Arial"/>
                <a:ea typeface="Arial"/>
                <a:cs typeface="Arial"/>
                <a:sym typeface="Arial"/>
              </a:rPr>
              <a:t>Age of Artificial Intelligence (AI); Age of Automation and Robotics; Age of Sustainability; Age of Biotechnology and Genetic Engineering; Age of Virtual and Augmented Reality; Age of Quantum Computing; Age of Connectivity and Interplanetary Exploration; </a:t>
            </a:r>
            <a:r>
              <a:rPr lang="en-US" sz="1598">
                <a:solidFill>
                  <a:srgbClr val="66FFFF"/>
                </a:solidFill>
                <a:latin typeface="Arial"/>
                <a:ea typeface="Arial"/>
                <a:cs typeface="Arial"/>
                <a:sym typeface="Arial"/>
              </a:rPr>
              <a:t>Age of Ethical and Philosophical Reflection </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2192000" cy="6858000"/>
          </a:xfrm>
          <a:custGeom>
            <a:avLst/>
            <a:gdLst/>
            <a:ahLst/>
            <a:cxnLst/>
            <a:rect r="r" b="b" t="t" l="l"/>
            <a:pathLst>
              <a:path h="6858000" w="12192000">
                <a:moveTo>
                  <a:pt x="0" y="0"/>
                </a:moveTo>
                <a:lnTo>
                  <a:pt x="12192000" y="0"/>
                </a:lnTo>
                <a:lnTo>
                  <a:pt x="12192000" y="6858000"/>
                </a:lnTo>
                <a:lnTo>
                  <a:pt x="0" y="6858000"/>
                </a:lnTo>
                <a:lnTo>
                  <a:pt x="0" y="0"/>
                </a:lnTo>
                <a:close/>
              </a:path>
            </a:pathLst>
          </a:custGeom>
          <a:blipFill>
            <a:blip r:embed="rId2"/>
            <a:stretch>
              <a:fillRect l="0" t="0" r="0" b="0"/>
            </a:stretch>
          </a:blipFill>
        </p:spPr>
      </p:sp>
      <p:sp>
        <p:nvSpPr>
          <p:cNvPr name="TextBox 3" id="3"/>
          <p:cNvSpPr txBox="true"/>
          <p:nvPr/>
        </p:nvSpPr>
        <p:spPr>
          <a:xfrm rot="0">
            <a:off x="246888" y="1252814"/>
            <a:ext cx="7097287" cy="591769"/>
          </a:xfrm>
          <a:prstGeom prst="rect">
            <a:avLst/>
          </a:prstGeom>
        </p:spPr>
        <p:txBody>
          <a:bodyPr anchor="t" rtlCol="false" tIns="0" lIns="0" bIns="0" rIns="0">
            <a:spAutoFit/>
          </a:bodyPr>
          <a:lstStyle/>
          <a:p>
            <a:pPr algn="l">
              <a:lnSpc>
                <a:spcPts val="4514"/>
              </a:lnSpc>
            </a:pPr>
            <a:r>
              <a:rPr lang="en-US" b="true" sz="3204">
                <a:solidFill>
                  <a:srgbClr val="FFFF00"/>
                </a:solidFill>
                <a:latin typeface="Calibri (MS) Bold"/>
                <a:ea typeface="Calibri (MS) Bold"/>
                <a:cs typeface="Calibri (MS) Bold"/>
                <a:sym typeface="Calibri (MS) Bold"/>
              </a:rPr>
              <a:t>Entry points for re/humanizing education</a:t>
            </a:r>
          </a:p>
        </p:txBody>
      </p:sp>
      <p:sp>
        <p:nvSpPr>
          <p:cNvPr name="TextBox 4" id="4"/>
          <p:cNvSpPr txBox="true"/>
          <p:nvPr/>
        </p:nvSpPr>
        <p:spPr>
          <a:xfrm rot="0">
            <a:off x="1003097" y="1809550"/>
            <a:ext cx="185137" cy="516817"/>
          </a:xfrm>
          <a:prstGeom prst="rect">
            <a:avLst/>
          </a:prstGeom>
        </p:spPr>
        <p:txBody>
          <a:bodyPr anchor="t" rtlCol="false" tIns="0" lIns="0" bIns="0" rIns="0">
            <a:spAutoFit/>
          </a:bodyPr>
          <a:lstStyle/>
          <a:p>
            <a:pPr algn="l">
              <a:lnSpc>
                <a:spcPts val="4500"/>
              </a:lnSpc>
            </a:pPr>
            <a:r>
              <a:rPr lang="en-US" sz="1800">
                <a:solidFill>
                  <a:srgbClr val="66FFFF"/>
                </a:solidFill>
                <a:latin typeface="Arimo"/>
                <a:ea typeface="Arimo"/>
                <a:cs typeface="Arimo"/>
                <a:sym typeface="Arimo"/>
              </a:rPr>
              <a:t>➢</a:t>
            </a:r>
          </a:p>
        </p:txBody>
      </p:sp>
      <p:sp>
        <p:nvSpPr>
          <p:cNvPr name="TextBox 5" id="5"/>
          <p:cNvSpPr txBox="true"/>
          <p:nvPr/>
        </p:nvSpPr>
        <p:spPr>
          <a:xfrm rot="0">
            <a:off x="2545718" y="2246271"/>
            <a:ext cx="64818" cy="174336"/>
          </a:xfrm>
          <a:prstGeom prst="rect">
            <a:avLst/>
          </a:prstGeom>
        </p:spPr>
        <p:txBody>
          <a:bodyPr anchor="t" rtlCol="false" tIns="0" lIns="0" bIns="0" rIns="0">
            <a:spAutoFit/>
          </a:bodyPr>
          <a:lstStyle/>
          <a:p>
            <a:pPr algn="l">
              <a:lnSpc>
                <a:spcPts val="900"/>
              </a:lnSpc>
            </a:pPr>
            <a:r>
              <a:rPr lang="en-US" sz="1800">
                <a:solidFill>
                  <a:srgbClr val="66FFFF"/>
                </a:solidFill>
                <a:latin typeface="Arial"/>
                <a:ea typeface="Arial"/>
                <a:cs typeface="Arial"/>
                <a:sym typeface="Arial"/>
              </a:rPr>
              <a:t> </a:t>
            </a:r>
          </a:p>
        </p:txBody>
      </p:sp>
      <p:sp>
        <p:nvSpPr>
          <p:cNvPr name="TextBox 6" id="6"/>
          <p:cNvSpPr txBox="true"/>
          <p:nvPr/>
        </p:nvSpPr>
        <p:spPr>
          <a:xfrm rot="0">
            <a:off x="1003097" y="2651941"/>
            <a:ext cx="185137" cy="1046407"/>
          </a:xfrm>
          <a:prstGeom prst="rect">
            <a:avLst/>
          </a:prstGeom>
        </p:spPr>
        <p:txBody>
          <a:bodyPr anchor="t" rtlCol="false" tIns="0" lIns="0" bIns="0" rIns="0">
            <a:spAutoFit/>
          </a:bodyPr>
          <a:lstStyle/>
          <a:p>
            <a:pPr algn="just">
              <a:lnSpc>
                <a:spcPts val="4320"/>
              </a:lnSpc>
            </a:pPr>
            <a:r>
              <a:rPr lang="en-US" sz="1800">
                <a:solidFill>
                  <a:srgbClr val="66FFFF"/>
                </a:solidFill>
                <a:latin typeface="Arimo"/>
                <a:ea typeface="Arimo"/>
                <a:cs typeface="Arimo"/>
                <a:sym typeface="Arimo"/>
              </a:rPr>
              <a:t>➢ ➢</a:t>
            </a:r>
          </a:p>
        </p:txBody>
      </p:sp>
      <p:sp>
        <p:nvSpPr>
          <p:cNvPr name="TextBox 7" id="7"/>
          <p:cNvSpPr txBox="true"/>
          <p:nvPr/>
        </p:nvSpPr>
        <p:spPr>
          <a:xfrm rot="0">
            <a:off x="1003097" y="4743879"/>
            <a:ext cx="185137" cy="326317"/>
          </a:xfrm>
          <a:prstGeom prst="rect">
            <a:avLst/>
          </a:prstGeom>
        </p:spPr>
        <p:txBody>
          <a:bodyPr anchor="t" rtlCol="false" tIns="0" lIns="0" bIns="0" rIns="0">
            <a:spAutoFit/>
          </a:bodyPr>
          <a:lstStyle/>
          <a:p>
            <a:pPr algn="l">
              <a:lnSpc>
                <a:spcPts val="2520"/>
              </a:lnSpc>
            </a:pPr>
            <a:r>
              <a:rPr lang="en-US" sz="1800">
                <a:solidFill>
                  <a:srgbClr val="66FFFF"/>
                </a:solidFill>
                <a:latin typeface="Arimo"/>
                <a:ea typeface="Arimo"/>
                <a:cs typeface="Arimo"/>
                <a:sym typeface="Arimo"/>
              </a:rPr>
              <a:t>➢</a:t>
            </a:r>
          </a:p>
        </p:txBody>
      </p:sp>
      <p:sp>
        <p:nvSpPr>
          <p:cNvPr name="TextBox 8" id="8"/>
          <p:cNvSpPr txBox="true"/>
          <p:nvPr/>
        </p:nvSpPr>
        <p:spPr>
          <a:xfrm rot="0">
            <a:off x="1289561" y="2131971"/>
            <a:ext cx="9723453" cy="288636"/>
          </a:xfrm>
          <a:prstGeom prst="rect">
            <a:avLst/>
          </a:prstGeom>
        </p:spPr>
        <p:txBody>
          <a:bodyPr anchor="t" rtlCol="false" tIns="0" lIns="0" bIns="0" rIns="0">
            <a:spAutoFit/>
          </a:bodyPr>
          <a:lstStyle/>
          <a:p>
            <a:pPr algn="l">
              <a:lnSpc>
                <a:spcPts val="2160"/>
              </a:lnSpc>
            </a:pPr>
            <a:r>
              <a:rPr lang="en-US" sz="1800">
                <a:solidFill>
                  <a:srgbClr val="66FFFF"/>
                </a:solidFill>
                <a:latin typeface="Arial"/>
                <a:ea typeface="Arial"/>
                <a:cs typeface="Arial"/>
                <a:sym typeface="Arial"/>
              </a:rPr>
              <a:t>Human livesare evidentlylackof equanimityor“theability to nurture grace during challenging </a:t>
            </a:r>
          </a:p>
        </p:txBody>
      </p:sp>
      <p:sp>
        <p:nvSpPr>
          <p:cNvPr name="TextBox 9" id="9"/>
          <p:cNvSpPr txBox="true"/>
          <p:nvPr/>
        </p:nvSpPr>
        <p:spPr>
          <a:xfrm rot="0">
            <a:off x="1289561" y="2406291"/>
            <a:ext cx="9169156" cy="2209324"/>
          </a:xfrm>
          <a:prstGeom prst="rect">
            <a:avLst/>
          </a:prstGeom>
        </p:spPr>
        <p:txBody>
          <a:bodyPr anchor="t" rtlCol="false" tIns="0" lIns="0" bIns="0" rIns="0">
            <a:spAutoFit/>
          </a:bodyPr>
          <a:lstStyle/>
          <a:p>
            <a:pPr algn="l">
              <a:lnSpc>
                <a:spcPts val="2160"/>
              </a:lnSpc>
            </a:pPr>
            <a:r>
              <a:rPr lang="en-US" sz="1800">
                <a:solidFill>
                  <a:srgbClr val="66FFFF"/>
                </a:solidFill>
                <a:latin typeface="Arial"/>
                <a:ea typeface="Arial"/>
                <a:cs typeface="Arial"/>
                <a:sym typeface="Arial"/>
              </a:rPr>
              <a:t>times” (a calm mental state, after shock or disappointment) (Lyle, 2022):</a:t>
            </a:r>
          </a:p>
          <a:p>
            <a:pPr algn="l">
              <a:lnSpc>
                <a:spcPts val="4500"/>
              </a:lnSpc>
            </a:pPr>
            <a:r>
              <a:rPr lang="en-US" sz="1800">
                <a:solidFill>
                  <a:srgbClr val="66FFFF"/>
                </a:solidFill>
                <a:latin typeface="Arial"/>
                <a:ea typeface="Arial"/>
                <a:cs typeface="Arial"/>
                <a:sym typeface="Arial"/>
              </a:rPr>
              <a:t>we often re/turn to the mother nature to console ourselves during difficult times (Lyle, 2022); </a:t>
            </a:r>
          </a:p>
          <a:p>
            <a:pPr algn="l">
              <a:lnSpc>
                <a:spcPts val="4140"/>
              </a:lnSpc>
            </a:pPr>
            <a:r>
              <a:rPr lang="en-US" sz="1800">
                <a:solidFill>
                  <a:srgbClr val="66FFFF"/>
                </a:solidFill>
                <a:latin typeface="Arial"/>
                <a:ea typeface="Arial"/>
                <a:cs typeface="Arial"/>
                <a:sym typeface="Arial"/>
              </a:rPr>
              <a:t>“We cannot exist outside of our relationship on and to the Earth—our humanness is </a:t>
            </a:r>
          </a:p>
          <a:p>
            <a:pPr algn="l">
              <a:lnSpc>
                <a:spcPts val="900"/>
              </a:lnSpc>
            </a:pPr>
            <a:r>
              <a:rPr lang="en-US" sz="1800">
                <a:solidFill>
                  <a:srgbClr val="66FFFF"/>
                </a:solidFill>
                <a:latin typeface="Arial"/>
                <a:ea typeface="Arial"/>
                <a:cs typeface="Arial"/>
                <a:sym typeface="Arial"/>
              </a:rPr>
              <a:t>quintessentially linked to our home planet” (Arendt’s,1958): </a:t>
            </a:r>
          </a:p>
          <a:p>
            <a:pPr algn="l">
              <a:lnSpc>
                <a:spcPts val="2523"/>
              </a:lnSpc>
            </a:pPr>
            <a:r>
              <a:rPr lang="en-US" sz="1802">
                <a:solidFill>
                  <a:srgbClr val="66FFFF"/>
                </a:solidFill>
                <a:latin typeface="Arial"/>
                <a:ea typeface="Arial"/>
                <a:cs typeface="Arial"/>
                <a:sym typeface="Arial"/>
              </a:rPr>
              <a:t>Eurocentric thinking formed the backbone of curriculum and pedagogy </a:t>
            </a:r>
          </a:p>
        </p:txBody>
      </p:sp>
      <p:sp>
        <p:nvSpPr>
          <p:cNvPr name="TextBox 10" id="10"/>
          <p:cNvSpPr txBox="true"/>
          <p:nvPr/>
        </p:nvSpPr>
        <p:spPr>
          <a:xfrm rot="0">
            <a:off x="1289561" y="4875809"/>
            <a:ext cx="9688525" cy="837305"/>
          </a:xfrm>
          <a:prstGeom prst="rect">
            <a:avLst/>
          </a:prstGeom>
        </p:spPr>
        <p:txBody>
          <a:bodyPr anchor="t" rtlCol="false" tIns="0" lIns="0" bIns="0" rIns="0">
            <a:spAutoFit/>
          </a:bodyPr>
          <a:lstStyle/>
          <a:p>
            <a:pPr algn="l">
              <a:lnSpc>
                <a:spcPts val="2160"/>
              </a:lnSpc>
            </a:pPr>
            <a:r>
              <a:rPr lang="en-US" sz="1800">
                <a:solidFill>
                  <a:srgbClr val="66FFFF"/>
                </a:solidFill>
                <a:latin typeface="Arial"/>
                <a:ea typeface="Arial"/>
                <a:cs typeface="Arial"/>
                <a:sym typeface="Arial"/>
              </a:rPr>
              <a:t>The cognitive imperialism in Canadian schooling is posited on the fallacious assumption that European values (western in general), morals, and ways of knowing were superior to those of Indigenous peoples (Marie Battiste, 2013),</a:t>
            </a:r>
          </a:p>
        </p:txBody>
      </p:sp>
      <p:sp>
        <p:nvSpPr>
          <p:cNvPr name="TextBox 11" id="11"/>
          <p:cNvSpPr txBox="true"/>
          <p:nvPr/>
        </p:nvSpPr>
        <p:spPr>
          <a:xfrm rot="0">
            <a:off x="1003097" y="4194581"/>
            <a:ext cx="185385" cy="326679"/>
          </a:xfrm>
          <a:prstGeom prst="rect">
            <a:avLst/>
          </a:prstGeom>
        </p:spPr>
        <p:txBody>
          <a:bodyPr anchor="t" rtlCol="false" tIns="0" lIns="0" bIns="0" rIns="0">
            <a:spAutoFit/>
          </a:bodyPr>
          <a:lstStyle/>
          <a:p>
            <a:pPr algn="just">
              <a:lnSpc>
                <a:spcPts val="2523"/>
              </a:lnSpc>
            </a:pPr>
            <a:r>
              <a:rPr lang="en-US" sz="1802">
                <a:solidFill>
                  <a:srgbClr val="66FFFF"/>
                </a:solidFill>
                <a:latin typeface="Arimo"/>
                <a:ea typeface="Arimo"/>
                <a:cs typeface="Arimo"/>
                <a:sym typeface="Arimo"/>
              </a:rPr>
              <a:t>➢</a:t>
            </a:r>
          </a:p>
        </p:txBody>
      </p:sp>
      <p:sp>
        <p:nvSpPr>
          <p:cNvPr name="TextBox 12" id="12"/>
          <p:cNvSpPr txBox="true"/>
          <p:nvPr/>
        </p:nvSpPr>
        <p:spPr>
          <a:xfrm rot="0">
            <a:off x="8453371" y="4288526"/>
            <a:ext cx="881015" cy="327098"/>
          </a:xfrm>
          <a:prstGeom prst="rect">
            <a:avLst/>
          </a:prstGeom>
        </p:spPr>
        <p:txBody>
          <a:bodyPr anchor="t" rtlCol="false" tIns="0" lIns="0" bIns="0" rIns="0">
            <a:spAutoFit/>
          </a:bodyPr>
          <a:lstStyle/>
          <a:p>
            <a:pPr algn="l">
              <a:lnSpc>
                <a:spcPts val="2523"/>
              </a:lnSpc>
            </a:pPr>
            <a:r>
              <a:rPr lang="en-US" sz="1802">
                <a:solidFill>
                  <a:srgbClr val="66FFFF"/>
                </a:solidFill>
                <a:latin typeface="Arial"/>
                <a:ea typeface="Arial"/>
                <a:cs typeface="Arial"/>
                <a:sym typeface="Arial"/>
              </a:rPr>
              <a:t>(Lyle, 2022);</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2192000" cy="6858000"/>
          </a:xfrm>
          <a:custGeom>
            <a:avLst/>
            <a:gdLst/>
            <a:ahLst/>
            <a:cxnLst/>
            <a:rect r="r" b="b" t="t" l="l"/>
            <a:pathLst>
              <a:path h="6858000" w="12192000">
                <a:moveTo>
                  <a:pt x="0" y="0"/>
                </a:moveTo>
                <a:lnTo>
                  <a:pt x="12192000" y="0"/>
                </a:lnTo>
                <a:lnTo>
                  <a:pt x="12192000" y="6858000"/>
                </a:lnTo>
                <a:lnTo>
                  <a:pt x="0" y="6858000"/>
                </a:lnTo>
                <a:lnTo>
                  <a:pt x="0" y="0"/>
                </a:lnTo>
                <a:close/>
              </a:path>
            </a:pathLst>
          </a:custGeom>
          <a:blipFill>
            <a:blip r:embed="rId2"/>
            <a:stretch>
              <a:fillRect l="0" t="0" r="0" b="0"/>
            </a:stretch>
          </a:blipFill>
        </p:spPr>
      </p:sp>
      <p:sp>
        <p:nvSpPr>
          <p:cNvPr name="Freeform 3" id="3"/>
          <p:cNvSpPr/>
          <p:nvPr/>
        </p:nvSpPr>
        <p:spPr>
          <a:xfrm flipH="false" flipV="false" rot="0">
            <a:off x="22860" y="114300"/>
            <a:ext cx="7504938" cy="912114"/>
          </a:xfrm>
          <a:custGeom>
            <a:avLst/>
            <a:gdLst/>
            <a:ahLst/>
            <a:cxnLst/>
            <a:rect r="r" b="b" t="t" l="l"/>
            <a:pathLst>
              <a:path h="912114" w="7504938">
                <a:moveTo>
                  <a:pt x="0" y="0"/>
                </a:moveTo>
                <a:lnTo>
                  <a:pt x="7504938" y="0"/>
                </a:lnTo>
                <a:lnTo>
                  <a:pt x="7504938" y="912114"/>
                </a:lnTo>
                <a:lnTo>
                  <a:pt x="0" y="912114"/>
                </a:lnTo>
                <a:lnTo>
                  <a:pt x="0" y="0"/>
                </a:lnTo>
                <a:close/>
              </a:path>
            </a:pathLst>
          </a:custGeom>
          <a:blipFill>
            <a:blip r:embed="rId3"/>
            <a:stretch>
              <a:fillRect l="0" t="0" r="0" b="0"/>
            </a:stretch>
          </a:blipFill>
        </p:spPr>
      </p:sp>
      <p:sp>
        <p:nvSpPr>
          <p:cNvPr name="TextBox 4" id="4"/>
          <p:cNvSpPr txBox="true"/>
          <p:nvPr/>
        </p:nvSpPr>
        <p:spPr>
          <a:xfrm rot="0">
            <a:off x="282854" y="153000"/>
            <a:ext cx="7096373" cy="611172"/>
          </a:xfrm>
          <a:prstGeom prst="rect">
            <a:avLst/>
          </a:prstGeom>
        </p:spPr>
        <p:txBody>
          <a:bodyPr anchor="t" rtlCol="false" tIns="0" lIns="0" bIns="0" rIns="0">
            <a:spAutoFit/>
          </a:bodyPr>
          <a:lstStyle/>
          <a:p>
            <a:pPr algn="l">
              <a:lnSpc>
                <a:spcPts val="4774"/>
              </a:lnSpc>
            </a:pPr>
            <a:r>
              <a:rPr lang="en-US" b="true" sz="3206">
                <a:solidFill>
                  <a:srgbClr val="FFFF00"/>
                </a:solidFill>
                <a:latin typeface="Calibri (MS) Bold"/>
                <a:ea typeface="Calibri (MS) Bold"/>
                <a:cs typeface="Calibri (MS) Bold"/>
                <a:sym typeface="Calibri (MS) Bold"/>
              </a:rPr>
              <a:t>Entry points for re/humanizing education</a:t>
            </a:r>
          </a:p>
        </p:txBody>
      </p:sp>
      <p:sp>
        <p:nvSpPr>
          <p:cNvPr name="TextBox 5" id="5"/>
          <p:cNvSpPr txBox="true"/>
          <p:nvPr/>
        </p:nvSpPr>
        <p:spPr>
          <a:xfrm rot="0">
            <a:off x="3559807" y="815388"/>
            <a:ext cx="207759" cy="516817"/>
          </a:xfrm>
          <a:prstGeom prst="rect">
            <a:avLst/>
          </a:prstGeom>
        </p:spPr>
        <p:txBody>
          <a:bodyPr anchor="t" rtlCol="false" tIns="0" lIns="0" bIns="0" rIns="0">
            <a:spAutoFit/>
          </a:bodyPr>
          <a:lstStyle/>
          <a:p>
            <a:pPr algn="l">
              <a:lnSpc>
                <a:spcPts val="4500"/>
              </a:lnSpc>
            </a:pPr>
            <a:r>
              <a:rPr lang="en-US" sz="1800">
                <a:solidFill>
                  <a:srgbClr val="CCFF99"/>
                </a:solidFill>
                <a:latin typeface="Arimo"/>
                <a:ea typeface="Arimo"/>
                <a:cs typeface="Arimo"/>
                <a:sym typeface="Arimo"/>
              </a:rPr>
              <a:t>❑</a:t>
            </a:r>
          </a:p>
        </p:txBody>
      </p:sp>
      <p:sp>
        <p:nvSpPr>
          <p:cNvPr name="TextBox 6" id="6"/>
          <p:cNvSpPr txBox="true"/>
          <p:nvPr/>
        </p:nvSpPr>
        <p:spPr>
          <a:xfrm rot="0">
            <a:off x="4861303" y="1252118"/>
            <a:ext cx="64818" cy="174336"/>
          </a:xfrm>
          <a:prstGeom prst="rect">
            <a:avLst/>
          </a:prstGeom>
        </p:spPr>
        <p:txBody>
          <a:bodyPr anchor="t" rtlCol="false" tIns="0" lIns="0" bIns="0" rIns="0">
            <a:spAutoFit/>
          </a:bodyPr>
          <a:lstStyle/>
          <a:p>
            <a:pPr algn="l">
              <a:lnSpc>
                <a:spcPts val="900"/>
              </a:lnSpc>
            </a:pPr>
            <a:r>
              <a:rPr lang="en-US" sz="1800">
                <a:solidFill>
                  <a:srgbClr val="CCFF99"/>
                </a:solidFill>
                <a:latin typeface="Arial"/>
                <a:ea typeface="Arial"/>
                <a:cs typeface="Arial"/>
                <a:sym typeface="Arial"/>
              </a:rPr>
              <a:t> </a:t>
            </a:r>
          </a:p>
        </p:txBody>
      </p:sp>
      <p:sp>
        <p:nvSpPr>
          <p:cNvPr name="TextBox 7" id="7"/>
          <p:cNvSpPr txBox="true"/>
          <p:nvPr/>
        </p:nvSpPr>
        <p:spPr>
          <a:xfrm rot="0">
            <a:off x="462991" y="3476549"/>
            <a:ext cx="207759" cy="326317"/>
          </a:xfrm>
          <a:prstGeom prst="rect">
            <a:avLst/>
          </a:prstGeom>
        </p:spPr>
        <p:txBody>
          <a:bodyPr anchor="t" rtlCol="false" tIns="0" lIns="0" bIns="0" rIns="0">
            <a:spAutoFit/>
          </a:bodyPr>
          <a:lstStyle/>
          <a:p>
            <a:pPr algn="l">
              <a:lnSpc>
                <a:spcPts val="2520"/>
              </a:lnSpc>
            </a:pPr>
            <a:r>
              <a:rPr lang="en-US" sz="1800">
                <a:solidFill>
                  <a:srgbClr val="CCFF99"/>
                </a:solidFill>
                <a:latin typeface="Arimo"/>
                <a:ea typeface="Arimo"/>
                <a:cs typeface="Arimo"/>
                <a:sym typeface="Arimo"/>
              </a:rPr>
              <a:t>❑</a:t>
            </a:r>
          </a:p>
        </p:txBody>
      </p:sp>
      <p:sp>
        <p:nvSpPr>
          <p:cNvPr name="TextBox 8" id="8"/>
          <p:cNvSpPr txBox="true"/>
          <p:nvPr/>
        </p:nvSpPr>
        <p:spPr>
          <a:xfrm rot="0">
            <a:off x="462991" y="4299766"/>
            <a:ext cx="207759" cy="326317"/>
          </a:xfrm>
          <a:prstGeom prst="rect">
            <a:avLst/>
          </a:prstGeom>
        </p:spPr>
        <p:txBody>
          <a:bodyPr anchor="t" rtlCol="false" tIns="0" lIns="0" bIns="0" rIns="0">
            <a:spAutoFit/>
          </a:bodyPr>
          <a:lstStyle/>
          <a:p>
            <a:pPr algn="l">
              <a:lnSpc>
                <a:spcPts val="2520"/>
              </a:lnSpc>
            </a:pPr>
            <a:r>
              <a:rPr lang="en-US" sz="1800">
                <a:solidFill>
                  <a:srgbClr val="CCFF99"/>
                </a:solidFill>
                <a:latin typeface="Arimo"/>
                <a:ea typeface="Arimo"/>
                <a:cs typeface="Arimo"/>
                <a:sym typeface="Arimo"/>
              </a:rPr>
              <a:t>❑</a:t>
            </a:r>
          </a:p>
        </p:txBody>
      </p:sp>
      <p:sp>
        <p:nvSpPr>
          <p:cNvPr name="TextBox 9" id="9"/>
          <p:cNvSpPr txBox="true"/>
          <p:nvPr/>
        </p:nvSpPr>
        <p:spPr>
          <a:xfrm rot="0">
            <a:off x="462991" y="5397094"/>
            <a:ext cx="207759" cy="326317"/>
          </a:xfrm>
          <a:prstGeom prst="rect">
            <a:avLst/>
          </a:prstGeom>
        </p:spPr>
        <p:txBody>
          <a:bodyPr anchor="t" rtlCol="false" tIns="0" lIns="0" bIns="0" rIns="0">
            <a:spAutoFit/>
          </a:bodyPr>
          <a:lstStyle/>
          <a:p>
            <a:pPr algn="l">
              <a:lnSpc>
                <a:spcPts val="2520"/>
              </a:lnSpc>
            </a:pPr>
            <a:r>
              <a:rPr lang="en-US" sz="1800">
                <a:solidFill>
                  <a:srgbClr val="CCFF99"/>
                </a:solidFill>
                <a:latin typeface="Arimo"/>
                <a:ea typeface="Arimo"/>
                <a:cs typeface="Arimo"/>
                <a:sym typeface="Arimo"/>
              </a:rPr>
              <a:t>❑</a:t>
            </a:r>
          </a:p>
        </p:txBody>
      </p:sp>
      <p:sp>
        <p:nvSpPr>
          <p:cNvPr name="TextBox 10" id="10"/>
          <p:cNvSpPr txBox="true"/>
          <p:nvPr/>
        </p:nvSpPr>
        <p:spPr>
          <a:xfrm rot="0">
            <a:off x="4184647" y="2509133"/>
            <a:ext cx="64913" cy="288998"/>
          </a:xfrm>
          <a:prstGeom prst="rect">
            <a:avLst/>
          </a:prstGeom>
        </p:spPr>
        <p:txBody>
          <a:bodyPr anchor="t" rtlCol="false" tIns="0" lIns="0" bIns="0" rIns="0">
            <a:spAutoFit/>
          </a:bodyPr>
          <a:lstStyle/>
          <a:p>
            <a:pPr algn="l">
              <a:lnSpc>
                <a:spcPts val="2164"/>
              </a:lnSpc>
            </a:pPr>
            <a:r>
              <a:rPr lang="en-US" sz="1802">
                <a:solidFill>
                  <a:srgbClr val="CCFF99"/>
                </a:solidFill>
                <a:latin typeface="Arial"/>
                <a:ea typeface="Arial"/>
                <a:cs typeface="Arial"/>
                <a:sym typeface="Arial"/>
              </a:rPr>
              <a:t> </a:t>
            </a:r>
          </a:p>
        </p:txBody>
      </p:sp>
      <p:sp>
        <p:nvSpPr>
          <p:cNvPr name="TextBox 11" id="11"/>
          <p:cNvSpPr txBox="true"/>
          <p:nvPr/>
        </p:nvSpPr>
        <p:spPr>
          <a:xfrm rot="0">
            <a:off x="3846319" y="2783986"/>
            <a:ext cx="5579574" cy="288636"/>
          </a:xfrm>
          <a:prstGeom prst="rect">
            <a:avLst/>
          </a:prstGeom>
        </p:spPr>
        <p:txBody>
          <a:bodyPr anchor="t" rtlCol="false" tIns="0" lIns="0" bIns="0" rIns="0">
            <a:spAutoFit/>
          </a:bodyPr>
          <a:lstStyle/>
          <a:p>
            <a:pPr algn="l">
              <a:lnSpc>
                <a:spcPts val="2161"/>
              </a:lnSpc>
            </a:pPr>
            <a:r>
              <a:rPr lang="en-US" sz="1800">
                <a:solidFill>
                  <a:srgbClr val="CCFF99"/>
                </a:solidFill>
                <a:latin typeface="Arial"/>
                <a:ea typeface="Arial"/>
                <a:cs typeface="Arial"/>
                <a:sym typeface="Arial"/>
              </a:rPr>
              <a:t>also believe that dehumanizing practices in academia </a:t>
            </a:r>
          </a:p>
        </p:txBody>
      </p:sp>
      <p:sp>
        <p:nvSpPr>
          <p:cNvPr name="TextBox 12" id="12"/>
          <p:cNvSpPr txBox="true"/>
          <p:nvPr/>
        </p:nvSpPr>
        <p:spPr>
          <a:xfrm rot="0">
            <a:off x="749503" y="3608470"/>
            <a:ext cx="9971132" cy="2392823"/>
          </a:xfrm>
          <a:prstGeom prst="rect">
            <a:avLst/>
          </a:prstGeom>
        </p:spPr>
        <p:txBody>
          <a:bodyPr anchor="t" rtlCol="false" tIns="0" lIns="0" bIns="0" rIns="0">
            <a:spAutoFit/>
          </a:bodyPr>
          <a:lstStyle/>
          <a:p>
            <a:pPr algn="l">
              <a:lnSpc>
                <a:spcPts val="2160"/>
              </a:lnSpc>
            </a:pPr>
            <a:r>
              <a:rPr lang="en-US" sz="1800">
                <a:solidFill>
                  <a:srgbClr val="CCFF99"/>
                </a:solidFill>
                <a:latin typeface="Arial"/>
                <a:ea typeface="Arial"/>
                <a:cs typeface="Arial"/>
                <a:sym typeface="Arial"/>
              </a:rPr>
              <a:t>Education is dominated by the dehumanizing factory model in which social skills, self- exploration, and making connections with others are fading (Eisner, 2002); banking model of education (Paulo Freire (1970) in Provenzo, 2006; Smith, 2002); the teacher as the active participant (making deposit) and the students as passive objects (receive, memorize, and repeat the knowledge); Dehumanization manifests itself in social inequities, racism, sexism, ableism, ageism, and so on </a:t>
            </a:r>
          </a:p>
          <a:p>
            <a:pPr algn="l">
              <a:lnSpc>
                <a:spcPts val="1679"/>
              </a:lnSpc>
            </a:pPr>
            <a:r>
              <a:rPr lang="en-US" sz="1200">
                <a:solidFill>
                  <a:srgbClr val="CCFF99"/>
                </a:solidFill>
                <a:latin typeface="Arial"/>
                <a:ea typeface="Arial"/>
                <a:cs typeface="Arial"/>
                <a:sym typeface="Arial"/>
              </a:rPr>
              <a:t>(Cho,</a:t>
            </a:r>
            <a:r>
              <a:rPr lang="en-US" sz="1200">
                <a:solidFill>
                  <a:srgbClr val="000000"/>
                </a:solidFill>
                <a:latin typeface="Arial"/>
                <a:ea typeface="Arial"/>
                <a:cs typeface="Arial"/>
                <a:sym typeface="Arial"/>
              </a:rPr>
              <a:t> </a:t>
            </a:r>
            <a:r>
              <a:rPr lang="en-US" sz="1200">
                <a:solidFill>
                  <a:srgbClr val="CCFF99"/>
                </a:solidFill>
                <a:latin typeface="Arial"/>
                <a:ea typeface="Arial"/>
                <a:cs typeface="Arial"/>
                <a:sym typeface="Arial"/>
              </a:rPr>
              <a:t>Corkett,</a:t>
            </a:r>
            <a:r>
              <a:rPr lang="en-US" sz="1200">
                <a:solidFill>
                  <a:srgbClr val="000000"/>
                </a:solidFill>
                <a:latin typeface="Arial"/>
                <a:ea typeface="Arial"/>
                <a:cs typeface="Arial"/>
                <a:sym typeface="Arial"/>
              </a:rPr>
              <a:t> </a:t>
            </a:r>
            <a:r>
              <a:rPr lang="en-US" sz="1200">
                <a:solidFill>
                  <a:srgbClr val="CCFF99"/>
                </a:solidFill>
                <a:latin typeface="Arial"/>
                <a:ea typeface="Arial"/>
                <a:cs typeface="Arial"/>
                <a:sym typeface="Arial"/>
              </a:rPr>
              <a:t>and</a:t>
            </a:r>
            <a:r>
              <a:rPr lang="en-US" sz="1200">
                <a:solidFill>
                  <a:srgbClr val="000000"/>
                </a:solidFill>
                <a:latin typeface="Arial"/>
                <a:ea typeface="Arial"/>
                <a:cs typeface="Arial"/>
                <a:sym typeface="Arial"/>
              </a:rPr>
              <a:t> </a:t>
            </a:r>
            <a:r>
              <a:rPr lang="en-US" sz="1200">
                <a:solidFill>
                  <a:srgbClr val="CCFF99"/>
                </a:solidFill>
                <a:latin typeface="Arial"/>
                <a:ea typeface="Arial"/>
                <a:cs typeface="Arial"/>
                <a:sym typeface="Arial"/>
              </a:rPr>
              <a:t>Pitcher</a:t>
            </a:r>
            <a:r>
              <a:rPr lang="en-US" sz="1200">
                <a:solidFill>
                  <a:srgbClr val="000000"/>
                </a:solidFill>
                <a:latin typeface="Arial"/>
                <a:ea typeface="Arial"/>
                <a:cs typeface="Arial"/>
                <a:sym typeface="Arial"/>
              </a:rPr>
              <a:t> </a:t>
            </a:r>
            <a:r>
              <a:rPr lang="en-US" sz="1200">
                <a:solidFill>
                  <a:srgbClr val="CCFF99"/>
                </a:solidFill>
                <a:latin typeface="Arial"/>
                <a:ea typeface="Arial"/>
                <a:cs typeface="Arial"/>
                <a:sym typeface="Arial"/>
              </a:rPr>
              <a:t>(2022)</a:t>
            </a:r>
            <a:r>
              <a:rPr lang="en-US" sz="1200">
                <a:solidFill>
                  <a:srgbClr val="000000"/>
                </a:solidFill>
                <a:latin typeface="Arial"/>
                <a:ea typeface="Arial"/>
                <a:cs typeface="Arial"/>
                <a:sym typeface="Arial"/>
              </a:rPr>
              <a:t> </a:t>
            </a:r>
            <a:r>
              <a:rPr lang="en-US" sz="1200">
                <a:solidFill>
                  <a:srgbClr val="CCFF99"/>
                </a:solidFill>
                <a:latin typeface="Arial"/>
                <a:ea typeface="Arial"/>
                <a:cs typeface="Arial"/>
                <a:sym typeface="Arial"/>
              </a:rPr>
              <a:t>in</a:t>
            </a:r>
            <a:r>
              <a:rPr lang="en-US" sz="1200">
                <a:solidFill>
                  <a:srgbClr val="000000"/>
                </a:solidFill>
                <a:latin typeface="Arial"/>
                <a:ea typeface="Arial"/>
                <a:cs typeface="Arial"/>
                <a:sym typeface="Arial"/>
              </a:rPr>
              <a:t> </a:t>
            </a:r>
            <a:r>
              <a:rPr lang="en-US" sz="1200">
                <a:solidFill>
                  <a:srgbClr val="CCFF99"/>
                </a:solidFill>
                <a:latin typeface="Arial"/>
                <a:ea typeface="Arial"/>
                <a:cs typeface="Arial"/>
                <a:sym typeface="Arial"/>
              </a:rPr>
              <a:t>Lyle,</a:t>
            </a:r>
            <a:r>
              <a:rPr lang="en-US" sz="1200">
                <a:solidFill>
                  <a:srgbClr val="000000"/>
                </a:solidFill>
                <a:latin typeface="Arial"/>
                <a:ea typeface="Arial"/>
                <a:cs typeface="Arial"/>
                <a:sym typeface="Arial"/>
              </a:rPr>
              <a:t> </a:t>
            </a:r>
            <a:r>
              <a:rPr lang="en-US" sz="1200">
                <a:solidFill>
                  <a:srgbClr val="CCFF99"/>
                </a:solidFill>
                <a:latin typeface="Arial"/>
                <a:ea typeface="Arial"/>
                <a:cs typeface="Arial"/>
                <a:sym typeface="Arial"/>
              </a:rPr>
              <a:t>2022)</a:t>
            </a:r>
          </a:p>
        </p:txBody>
      </p:sp>
      <p:sp>
        <p:nvSpPr>
          <p:cNvPr name="TextBox 13" id="13"/>
          <p:cNvSpPr txBox="true"/>
          <p:nvPr/>
        </p:nvSpPr>
        <p:spPr>
          <a:xfrm rot="0">
            <a:off x="3846319" y="1137818"/>
            <a:ext cx="7596273" cy="288636"/>
          </a:xfrm>
          <a:prstGeom prst="rect">
            <a:avLst/>
          </a:prstGeom>
        </p:spPr>
        <p:txBody>
          <a:bodyPr anchor="t" rtlCol="false" tIns="0" lIns="0" bIns="0" rIns="0">
            <a:spAutoFit/>
          </a:bodyPr>
          <a:lstStyle/>
          <a:p>
            <a:pPr algn="l">
              <a:lnSpc>
                <a:spcPts val="2160"/>
              </a:lnSpc>
            </a:pPr>
            <a:r>
              <a:rPr lang="en-US" sz="1800">
                <a:solidFill>
                  <a:srgbClr val="CCFF99"/>
                </a:solidFill>
                <a:latin typeface="Arial"/>
                <a:ea typeface="Arial"/>
                <a:cs typeface="Arial"/>
                <a:sym typeface="Arial"/>
              </a:rPr>
              <a:t>The male,White, Eurocentric foundational theorists like Piaget, Vygotsky, </a:t>
            </a:r>
          </a:p>
        </p:txBody>
      </p:sp>
      <p:sp>
        <p:nvSpPr>
          <p:cNvPr name="TextBox 14" id="14"/>
          <p:cNvSpPr txBox="true"/>
          <p:nvPr/>
        </p:nvSpPr>
        <p:spPr>
          <a:xfrm rot="0">
            <a:off x="3846319" y="1412138"/>
            <a:ext cx="7957433" cy="837276"/>
          </a:xfrm>
          <a:prstGeom prst="rect">
            <a:avLst/>
          </a:prstGeom>
        </p:spPr>
        <p:txBody>
          <a:bodyPr anchor="t" rtlCol="false" tIns="0" lIns="0" bIns="0" rIns="0">
            <a:spAutoFit/>
          </a:bodyPr>
          <a:lstStyle/>
          <a:p>
            <a:pPr algn="l">
              <a:lnSpc>
                <a:spcPts val="2160"/>
              </a:lnSpc>
            </a:pPr>
            <a:r>
              <a:rPr lang="en-US" sz="1800">
                <a:solidFill>
                  <a:srgbClr val="CCFF99"/>
                </a:solidFill>
                <a:latin typeface="Arial"/>
                <a:ea typeface="Arial"/>
                <a:cs typeface="Arial"/>
                <a:sym typeface="Arial"/>
              </a:rPr>
              <a:t>and Erickson have been continously (re)create established structure of child development, universalizing it, and normalizing certain childhoods (Burman, 2008; Canella, 1997; Viruru, 2007 in Creating a Sense of Belonging in Early Childhood Studies Nidhi Menon, 2022);</a:t>
            </a:r>
          </a:p>
        </p:txBody>
      </p:sp>
      <p:sp>
        <p:nvSpPr>
          <p:cNvPr name="TextBox 15" id="15"/>
          <p:cNvSpPr txBox="true"/>
          <p:nvPr/>
        </p:nvSpPr>
        <p:spPr>
          <a:xfrm rot="0">
            <a:off x="9321041" y="2745886"/>
            <a:ext cx="2219716" cy="326736"/>
          </a:xfrm>
          <a:prstGeom prst="rect">
            <a:avLst/>
          </a:prstGeom>
        </p:spPr>
        <p:txBody>
          <a:bodyPr anchor="t" rtlCol="false" tIns="0" lIns="0" bIns="0" rIns="0">
            <a:spAutoFit/>
          </a:bodyPr>
          <a:lstStyle/>
          <a:p>
            <a:pPr algn="l">
              <a:lnSpc>
                <a:spcPts val="2520"/>
              </a:lnSpc>
            </a:pPr>
            <a:r>
              <a:rPr lang="en-US" sz="1800">
                <a:solidFill>
                  <a:srgbClr val="CCFF99"/>
                </a:solidFill>
                <a:latin typeface="Arial"/>
                <a:ea typeface="Arial"/>
                <a:cs typeface="Arial"/>
                <a:sym typeface="Arial"/>
              </a:rPr>
              <a:t>(Khoza-Shangase, 2019, p. 43);</a:t>
            </a:r>
          </a:p>
        </p:txBody>
      </p:sp>
      <p:sp>
        <p:nvSpPr>
          <p:cNvPr name="TextBox 16" id="16"/>
          <p:cNvSpPr txBox="true"/>
          <p:nvPr/>
        </p:nvSpPr>
        <p:spPr>
          <a:xfrm rot="0">
            <a:off x="3559807" y="2377078"/>
            <a:ext cx="208036" cy="326679"/>
          </a:xfrm>
          <a:prstGeom prst="rect">
            <a:avLst/>
          </a:prstGeom>
        </p:spPr>
        <p:txBody>
          <a:bodyPr anchor="t" rtlCol="false" tIns="0" lIns="0" bIns="0" rIns="0">
            <a:spAutoFit/>
          </a:bodyPr>
          <a:lstStyle/>
          <a:p>
            <a:pPr algn="l">
              <a:lnSpc>
                <a:spcPts val="2523"/>
              </a:lnSpc>
            </a:pPr>
            <a:r>
              <a:rPr lang="en-US" sz="1802">
                <a:solidFill>
                  <a:srgbClr val="CCFF99"/>
                </a:solidFill>
                <a:latin typeface="Arimo"/>
                <a:ea typeface="Arimo"/>
                <a:cs typeface="Arimo"/>
                <a:sym typeface="Arimo"/>
              </a:rPr>
              <a:t>❑</a:t>
            </a:r>
          </a:p>
        </p:txBody>
      </p:sp>
      <p:sp>
        <p:nvSpPr>
          <p:cNvPr name="TextBox 17" id="17"/>
          <p:cNvSpPr txBox="true"/>
          <p:nvPr/>
        </p:nvSpPr>
        <p:spPr>
          <a:xfrm rot="0">
            <a:off x="3846319" y="2471033"/>
            <a:ext cx="6068920" cy="327098"/>
          </a:xfrm>
          <a:prstGeom prst="rect">
            <a:avLst/>
          </a:prstGeom>
        </p:spPr>
        <p:txBody>
          <a:bodyPr anchor="t" rtlCol="false" tIns="0" lIns="0" bIns="0" rIns="0">
            <a:spAutoFit/>
          </a:bodyPr>
          <a:lstStyle/>
          <a:p>
            <a:pPr algn="l">
              <a:lnSpc>
                <a:spcPts val="2523"/>
              </a:lnSpc>
            </a:pPr>
            <a:r>
              <a:rPr lang="en-US" sz="1802">
                <a:solidFill>
                  <a:srgbClr val="CCFF99"/>
                </a:solidFill>
                <a:latin typeface="Arial"/>
                <a:ea typeface="Arial"/>
                <a:cs typeface="Arial"/>
                <a:sym typeface="Arial"/>
              </a:rPr>
              <a:t>Wehavebeendehumanisedandthushumanityisneeded </a:t>
            </a:r>
          </a:p>
        </p:txBody>
      </p:sp>
      <p:sp>
        <p:nvSpPr>
          <p:cNvPr name="TextBox 18" id="18"/>
          <p:cNvSpPr txBox="true"/>
          <p:nvPr/>
        </p:nvSpPr>
        <p:spPr>
          <a:xfrm rot="0">
            <a:off x="10782938" y="2471033"/>
            <a:ext cx="811120" cy="327098"/>
          </a:xfrm>
          <a:prstGeom prst="rect">
            <a:avLst/>
          </a:prstGeom>
        </p:spPr>
        <p:txBody>
          <a:bodyPr anchor="t" rtlCol="false" tIns="0" lIns="0" bIns="0" rIns="0">
            <a:spAutoFit/>
          </a:bodyPr>
          <a:lstStyle/>
          <a:p>
            <a:pPr algn="l">
              <a:lnSpc>
                <a:spcPts val="2523"/>
              </a:lnSpc>
            </a:pPr>
            <a:r>
              <a:rPr lang="en-US" sz="1802">
                <a:solidFill>
                  <a:srgbClr val="CCFF99"/>
                </a:solidFill>
                <a:latin typeface="Arial"/>
                <a:ea typeface="Arial"/>
                <a:cs typeface="Arial"/>
                <a:sym typeface="Arial"/>
              </a:rPr>
              <a:t>and we </a:t>
            </a:r>
          </a:p>
        </p:txBody>
      </p:sp>
      <p:sp>
        <p:nvSpPr>
          <p:cNvPr name="TextBox 19" id="19"/>
          <p:cNvSpPr txBox="true"/>
          <p:nvPr/>
        </p:nvSpPr>
        <p:spPr>
          <a:xfrm rot="0">
            <a:off x="9799577" y="2561568"/>
            <a:ext cx="942032" cy="218180"/>
          </a:xfrm>
          <a:prstGeom prst="rect">
            <a:avLst/>
          </a:prstGeom>
        </p:spPr>
        <p:txBody>
          <a:bodyPr anchor="t" rtlCol="false" tIns="0" lIns="0" bIns="0" rIns="0">
            <a:spAutoFit/>
          </a:bodyPr>
          <a:lstStyle/>
          <a:p>
            <a:pPr algn="l">
              <a:lnSpc>
                <a:spcPts val="1683"/>
              </a:lnSpc>
            </a:pPr>
            <a:r>
              <a:rPr lang="en-US" sz="1202">
                <a:solidFill>
                  <a:srgbClr val="CCFF99"/>
                </a:solidFill>
                <a:latin typeface="Arial"/>
                <a:ea typeface="Arial"/>
                <a:cs typeface="Arial"/>
                <a:sym typeface="Arial"/>
              </a:rPr>
              <a:t>(Freire, 2000)</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2192000" cy="6858000"/>
          </a:xfrm>
          <a:custGeom>
            <a:avLst/>
            <a:gdLst/>
            <a:ahLst/>
            <a:cxnLst/>
            <a:rect r="r" b="b" t="t" l="l"/>
            <a:pathLst>
              <a:path h="6858000" w="12192000">
                <a:moveTo>
                  <a:pt x="0" y="0"/>
                </a:moveTo>
                <a:lnTo>
                  <a:pt x="12192000" y="0"/>
                </a:lnTo>
                <a:lnTo>
                  <a:pt x="12192000" y="6858000"/>
                </a:lnTo>
                <a:lnTo>
                  <a:pt x="0" y="6858000"/>
                </a:lnTo>
                <a:lnTo>
                  <a:pt x="0" y="0"/>
                </a:lnTo>
                <a:close/>
              </a:path>
            </a:pathLst>
          </a:custGeom>
          <a:blipFill>
            <a:blip r:embed="rId2"/>
            <a:stretch>
              <a:fillRect l="0" t="0" r="0" b="0"/>
            </a:stretch>
          </a:blipFill>
        </p:spPr>
      </p:sp>
      <p:sp>
        <p:nvSpPr>
          <p:cNvPr name="Freeform 3" id="3"/>
          <p:cNvSpPr/>
          <p:nvPr/>
        </p:nvSpPr>
        <p:spPr>
          <a:xfrm flipH="false" flipV="false" rot="0">
            <a:off x="228600" y="3038856"/>
            <a:ext cx="5801868" cy="955548"/>
          </a:xfrm>
          <a:custGeom>
            <a:avLst/>
            <a:gdLst/>
            <a:ahLst/>
            <a:cxnLst/>
            <a:rect r="r" b="b" t="t" l="l"/>
            <a:pathLst>
              <a:path h="955548" w="5801868">
                <a:moveTo>
                  <a:pt x="0" y="0"/>
                </a:moveTo>
                <a:lnTo>
                  <a:pt x="5801868" y="0"/>
                </a:lnTo>
                <a:lnTo>
                  <a:pt x="5801868" y="955548"/>
                </a:lnTo>
                <a:lnTo>
                  <a:pt x="0" y="955548"/>
                </a:lnTo>
                <a:lnTo>
                  <a:pt x="0" y="0"/>
                </a:lnTo>
                <a:close/>
              </a:path>
            </a:pathLst>
          </a:custGeom>
          <a:blipFill>
            <a:blip r:embed="rId3"/>
            <a:stretch>
              <a:fillRect l="0" t="0" r="0" b="0"/>
            </a:stretch>
          </a:blipFill>
        </p:spPr>
      </p:sp>
      <p:sp>
        <p:nvSpPr>
          <p:cNvPr name="TextBox 4" id="4"/>
          <p:cNvSpPr txBox="true"/>
          <p:nvPr/>
        </p:nvSpPr>
        <p:spPr>
          <a:xfrm rot="0">
            <a:off x="498958" y="3116542"/>
            <a:ext cx="5316150" cy="582597"/>
          </a:xfrm>
          <a:prstGeom prst="rect">
            <a:avLst/>
          </a:prstGeom>
        </p:spPr>
        <p:txBody>
          <a:bodyPr anchor="t" rtlCol="false" tIns="0" lIns="0" bIns="0" rIns="0">
            <a:spAutoFit/>
          </a:bodyPr>
          <a:lstStyle/>
          <a:p>
            <a:pPr algn="l">
              <a:lnSpc>
                <a:spcPts val="4428"/>
              </a:lnSpc>
            </a:pPr>
            <a:r>
              <a:rPr lang="en-US" b="true" sz="3206">
                <a:solidFill>
                  <a:srgbClr val="00EC38"/>
                </a:solidFill>
                <a:latin typeface="Calibri (MS) Bold"/>
                <a:ea typeface="Calibri (MS) Bold"/>
                <a:cs typeface="Calibri (MS) Bold"/>
                <a:sym typeface="Calibri (MS) Bold"/>
              </a:rPr>
              <a:t>On re/humanizing education …</a:t>
            </a:r>
          </a:p>
        </p:txBody>
      </p:sp>
      <p:sp>
        <p:nvSpPr>
          <p:cNvPr name="TextBox 5" id="5"/>
          <p:cNvSpPr txBox="true"/>
          <p:nvPr/>
        </p:nvSpPr>
        <p:spPr>
          <a:xfrm rot="0">
            <a:off x="1039063" y="3637836"/>
            <a:ext cx="183271" cy="516817"/>
          </a:xfrm>
          <a:prstGeom prst="rect">
            <a:avLst/>
          </a:prstGeom>
        </p:spPr>
        <p:txBody>
          <a:bodyPr anchor="t" rtlCol="false" tIns="0" lIns="0" bIns="0" rIns="0">
            <a:spAutoFit/>
          </a:bodyPr>
          <a:lstStyle/>
          <a:p>
            <a:pPr algn="l">
              <a:lnSpc>
                <a:spcPts val="4500"/>
              </a:lnSpc>
            </a:pPr>
            <a:r>
              <a:rPr lang="en-US" sz="1800">
                <a:solidFill>
                  <a:srgbClr val="FFFF00"/>
                </a:solidFill>
                <a:latin typeface="Arimo"/>
                <a:ea typeface="Arimo"/>
                <a:cs typeface="Arimo"/>
                <a:sym typeface="Arimo"/>
              </a:rPr>
              <a:t>✓</a:t>
            </a:r>
          </a:p>
        </p:txBody>
      </p:sp>
      <p:sp>
        <p:nvSpPr>
          <p:cNvPr name="TextBox 6" id="6"/>
          <p:cNvSpPr txBox="true"/>
          <p:nvPr/>
        </p:nvSpPr>
        <p:spPr>
          <a:xfrm rot="0">
            <a:off x="1642691" y="4074566"/>
            <a:ext cx="64818" cy="174336"/>
          </a:xfrm>
          <a:prstGeom prst="rect">
            <a:avLst/>
          </a:prstGeom>
        </p:spPr>
        <p:txBody>
          <a:bodyPr anchor="t" rtlCol="false" tIns="0" lIns="0" bIns="0" rIns="0">
            <a:spAutoFit/>
          </a:bodyPr>
          <a:lstStyle/>
          <a:p>
            <a:pPr algn="l">
              <a:lnSpc>
                <a:spcPts val="900"/>
              </a:lnSpc>
            </a:pPr>
            <a:r>
              <a:rPr lang="en-US" sz="1800">
                <a:solidFill>
                  <a:srgbClr val="FFFF00"/>
                </a:solidFill>
                <a:latin typeface="Arial"/>
                <a:ea typeface="Arial"/>
                <a:cs typeface="Arial"/>
                <a:sym typeface="Arial"/>
              </a:rPr>
              <a:t> </a:t>
            </a:r>
          </a:p>
        </p:txBody>
      </p:sp>
      <p:sp>
        <p:nvSpPr>
          <p:cNvPr name="TextBox 7" id="7"/>
          <p:cNvSpPr txBox="true"/>
          <p:nvPr/>
        </p:nvSpPr>
        <p:spPr>
          <a:xfrm rot="0">
            <a:off x="1039063" y="4754166"/>
            <a:ext cx="183271" cy="1046664"/>
          </a:xfrm>
          <a:prstGeom prst="rect">
            <a:avLst/>
          </a:prstGeom>
        </p:spPr>
        <p:txBody>
          <a:bodyPr anchor="t" rtlCol="false" tIns="0" lIns="0" bIns="0" rIns="0">
            <a:spAutoFit/>
          </a:bodyPr>
          <a:lstStyle/>
          <a:p>
            <a:pPr algn="just">
              <a:lnSpc>
                <a:spcPts val="4321"/>
              </a:lnSpc>
            </a:pPr>
            <a:r>
              <a:rPr lang="en-US" sz="1800">
                <a:solidFill>
                  <a:srgbClr val="FFFF00"/>
                </a:solidFill>
                <a:latin typeface="Arimo"/>
                <a:ea typeface="Arimo"/>
                <a:cs typeface="Arimo"/>
                <a:sym typeface="Arimo"/>
              </a:rPr>
              <a:t>✓ ✓</a:t>
            </a:r>
          </a:p>
        </p:txBody>
      </p:sp>
      <p:sp>
        <p:nvSpPr>
          <p:cNvPr name="TextBox 8" id="8"/>
          <p:cNvSpPr txBox="true"/>
          <p:nvPr/>
        </p:nvSpPr>
        <p:spPr>
          <a:xfrm rot="0">
            <a:off x="1325623" y="3960266"/>
            <a:ext cx="10217591" cy="288636"/>
          </a:xfrm>
          <a:prstGeom prst="rect">
            <a:avLst/>
          </a:prstGeom>
        </p:spPr>
        <p:txBody>
          <a:bodyPr anchor="t" rtlCol="false" tIns="0" lIns="0" bIns="0" rIns="0">
            <a:spAutoFit/>
          </a:bodyPr>
          <a:lstStyle/>
          <a:p>
            <a:pPr algn="l">
              <a:lnSpc>
                <a:spcPts val="2160"/>
              </a:lnSpc>
            </a:pPr>
            <a:r>
              <a:rPr lang="en-US" sz="1800">
                <a:solidFill>
                  <a:srgbClr val="FFFF00"/>
                </a:solidFill>
                <a:latin typeface="Arial"/>
                <a:ea typeface="Arial"/>
                <a:cs typeface="Arial"/>
                <a:sym typeface="Arial"/>
              </a:rPr>
              <a:t>theprocessofbecomingmorehuman associal, historical, thinking, communicative, transformative </a:t>
            </a:r>
          </a:p>
        </p:txBody>
      </p:sp>
      <p:sp>
        <p:nvSpPr>
          <p:cNvPr name="TextBox 9" id="9"/>
          <p:cNvSpPr txBox="true"/>
          <p:nvPr/>
        </p:nvSpPr>
        <p:spPr>
          <a:xfrm rot="0">
            <a:off x="1325623" y="4234586"/>
            <a:ext cx="10752258" cy="2209133"/>
          </a:xfrm>
          <a:prstGeom prst="rect">
            <a:avLst/>
          </a:prstGeom>
        </p:spPr>
        <p:txBody>
          <a:bodyPr anchor="t" rtlCol="false" tIns="0" lIns="0" bIns="0" rIns="0">
            <a:spAutoFit/>
          </a:bodyPr>
          <a:lstStyle/>
          <a:p>
            <a:pPr algn="l">
              <a:lnSpc>
                <a:spcPts val="2160"/>
              </a:lnSpc>
            </a:pPr>
            <a:r>
              <a:rPr lang="en-US" sz="1800">
                <a:solidFill>
                  <a:srgbClr val="FFFF00"/>
                </a:solidFill>
                <a:latin typeface="Arial"/>
                <a:ea typeface="Arial"/>
                <a:cs typeface="Arial"/>
                <a:sym typeface="Arial"/>
              </a:rPr>
              <a:t>creative persons who participate in and with the world through Culturally Relevant Pedagogy . (Cho, Corkett and Pitcher, 2022, infered from Freire’s 1970) (Freire, 1984); treasures students as active members within the learning process (Mahani (2022) in Lyle, 2022); re/humanizing approach is developed through a complexity theory, which “aims to understand the whole by understanding the interaction of its parts” (Phelps &amp; Hase, 2002, p. 510); concetrating on relationships and the intricacies of interconnectedness (Mevawalla, 2013);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DAGyvMKrxKk</dc:identifier>
  <dcterms:modified xsi:type="dcterms:W3CDTF">2011-08-01T06:04:30Z</dcterms:modified>
  <cp:revision>1</cp:revision>
  <dc:title>PGRI INDONESIA-Humanizing Education ACT+1 Philippi.pdf</dc:title>
</cp:coreProperties>
</file>